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1"/>
  </p:notesMasterIdLst>
  <p:handoutMasterIdLst>
    <p:handoutMasterId r:id="rId32"/>
  </p:handoutMasterIdLst>
  <p:sldIdLst>
    <p:sldId id="451" r:id="rId5"/>
    <p:sldId id="316" r:id="rId6"/>
    <p:sldId id="514" r:id="rId7"/>
    <p:sldId id="360" r:id="rId8"/>
    <p:sldId id="467" r:id="rId9"/>
    <p:sldId id="437" r:id="rId10"/>
    <p:sldId id="480" r:id="rId11"/>
    <p:sldId id="533" r:id="rId12"/>
    <p:sldId id="534" r:id="rId13"/>
    <p:sldId id="362" r:id="rId14"/>
    <p:sldId id="539" r:id="rId15"/>
    <p:sldId id="542" r:id="rId16"/>
    <p:sldId id="536" r:id="rId17"/>
    <p:sldId id="544" r:id="rId18"/>
    <p:sldId id="541" r:id="rId19"/>
    <p:sldId id="538" r:id="rId20"/>
    <p:sldId id="546" r:id="rId21"/>
    <p:sldId id="521" r:id="rId22"/>
    <p:sldId id="522" r:id="rId23"/>
    <p:sldId id="547" r:id="rId24"/>
    <p:sldId id="550" r:id="rId25"/>
    <p:sldId id="552" r:id="rId26"/>
    <p:sldId id="558" r:id="rId27"/>
    <p:sldId id="557" r:id="rId28"/>
    <p:sldId id="395" r:id="rId29"/>
    <p:sldId id="549" r:id="rId30"/>
  </p:sldIdLst>
  <p:sldSz cx="12192000" cy="6858000"/>
  <p:notesSz cx="6858000" cy="1943100"/>
  <p:embeddedFontLst>
    <p:embeddedFont>
      <p:font typeface=".HelveticaNeueDeskInterface-Regular" panose="020B0604020202020204" charset="0"/>
      <p:regular r:id="rId33"/>
      <p:bold r:id="rId34"/>
      <p:italic r:id="rId35"/>
      <p:boldItalic r:id="rId36"/>
    </p:embeddedFont>
    <p:embeddedFont>
      <p:font typeface="Franklin Gothic Book" panose="020B0503020102020204" pitchFamily="34" charset="0"/>
      <p:regular r:id="rId37"/>
      <p:italic r:id="rId38"/>
    </p:embeddedFont>
    <p:embeddedFont>
      <p:font typeface="Franklin Gothic Demi" panose="020B0703020102020204" pitchFamily="34" charset="0"/>
      <p:regular r:id="rId39"/>
      <p:italic r:id="rId40"/>
    </p:embeddedFont>
    <p:embeddedFont>
      <p:font typeface="Montserrat" panose="00000500000000000000" pitchFamily="2" charset="0"/>
      <p:regular r:id="rId41"/>
      <p:bold r:id="rId42"/>
      <p:italic r:id="rId43"/>
      <p:boldItalic r:id="rId44"/>
    </p:embeddedFont>
    <p:embeddedFont>
      <p:font typeface="Montserrat SemiBold" panose="00000700000000000000" pitchFamily="2" charset="0"/>
      <p:bold r:id="rId45"/>
      <p:boldItalic r:id="rId4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B03E987-5747-48D6-B1F0-06F84915F15A}">
          <p14:sldIdLst>
            <p14:sldId id="451"/>
            <p14:sldId id="316"/>
            <p14:sldId id="514"/>
            <p14:sldId id="360"/>
            <p14:sldId id="467"/>
          </p14:sldIdLst>
        </p14:section>
        <p14:section name="Section Break" id="{EBE878D1-30AD-4282-9D7F-4F22A0A5F58C}">
          <p14:sldIdLst/>
        </p14:section>
        <p14:section name="Content Pages" id="{939ADAEC-0B0A-447C-8A6A-5C7EED626C9C}">
          <p14:sldIdLst>
            <p14:sldId id="437"/>
            <p14:sldId id="480"/>
            <p14:sldId id="533"/>
            <p14:sldId id="534"/>
            <p14:sldId id="362"/>
            <p14:sldId id="539"/>
            <p14:sldId id="542"/>
            <p14:sldId id="536"/>
            <p14:sldId id="544"/>
            <p14:sldId id="541"/>
            <p14:sldId id="538"/>
            <p14:sldId id="546"/>
            <p14:sldId id="521"/>
            <p14:sldId id="522"/>
            <p14:sldId id="547"/>
            <p14:sldId id="550"/>
            <p14:sldId id="552"/>
            <p14:sldId id="558"/>
            <p14:sldId id="557"/>
            <p14:sldId id="395"/>
            <p14:sldId id="549"/>
          </p14:sldIdLst>
        </p14:section>
        <p14:section name="Toolbox" id="{772D0849-5E86-4B46-BA48-1D13541C050A}">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olé, Advait" initials="MA" lastIdx="2" clrIdx="0">
    <p:extLst>
      <p:ext uri="{19B8F6BF-5375-455C-9EA6-DF929625EA0E}">
        <p15:presenceInfo xmlns:p15="http://schemas.microsoft.com/office/powerpoint/2012/main" userId="S-1-5-21-527237240-1500820517-725345543-748498" providerId="AD"/>
      </p:ext>
    </p:extLst>
  </p:cmAuthor>
  <p:cmAuthor id="2" name="Furtado, Christine" initials="FC" lastIdx="39" clrIdx="1">
    <p:extLst>
      <p:ext uri="{19B8F6BF-5375-455C-9EA6-DF929625EA0E}">
        <p15:presenceInfo xmlns:p15="http://schemas.microsoft.com/office/powerpoint/2012/main" userId="S::christine.furtado@wsp.com::44bc8a5b-29d5-40d3-9792-93a11cc2d451" providerId="AD"/>
      </p:ext>
    </p:extLst>
  </p:cmAuthor>
  <p:cmAuthor id="3" name="Johanson, Carolyn" initials="JC" lastIdx="1" clrIdx="2">
    <p:extLst>
      <p:ext uri="{19B8F6BF-5375-455C-9EA6-DF929625EA0E}">
        <p15:presenceInfo xmlns:p15="http://schemas.microsoft.com/office/powerpoint/2012/main" userId="S::csj@wsp.com::de90a218-4fe5-4f74-a27a-40691cae7e52" providerId="AD"/>
      </p:ext>
    </p:extLst>
  </p:cmAuthor>
  <p:cmAuthor id="4" name="Tommy Karapalevski" initials="TK" lastIdx="23" clrIdx="3">
    <p:extLst>
      <p:ext uri="{19B8F6BF-5375-455C-9EA6-DF929625EA0E}">
        <p15:presenceInfo xmlns:p15="http://schemas.microsoft.com/office/powerpoint/2012/main" userId="Tommy Karapalevski" providerId="None"/>
      </p:ext>
    </p:extLst>
  </p:cmAuthor>
  <p:cmAuthor id="5" name="MacDonald, Natasha" initials="MN" lastIdx="4" clrIdx="4">
    <p:extLst>
      <p:ext uri="{19B8F6BF-5375-455C-9EA6-DF929625EA0E}">
        <p15:presenceInfo xmlns:p15="http://schemas.microsoft.com/office/powerpoint/2012/main" userId="S-1-5-21-527237240-1500820517-725345543-653405" providerId="AD"/>
      </p:ext>
    </p:extLst>
  </p:cmAuthor>
  <p:cmAuthor id="6" name="Cifuentes, Alejandro" initials="CA" lastIdx="2" clrIdx="5">
    <p:extLst>
      <p:ext uri="{19B8F6BF-5375-455C-9EA6-DF929625EA0E}">
        <p15:presenceInfo xmlns:p15="http://schemas.microsoft.com/office/powerpoint/2012/main" userId="S-1-5-21-527237240-1500820517-725345543-864073" providerId="AD"/>
      </p:ext>
    </p:extLst>
  </p:cmAuthor>
  <p:cmAuthor id="7" name="Randall B" initials="RB" lastIdx="44" clrIdx="6">
    <p:extLst>
      <p:ext uri="{19B8F6BF-5375-455C-9EA6-DF929625EA0E}">
        <p15:presenceInfo xmlns:p15="http://schemas.microsoft.com/office/powerpoint/2012/main" userId="9da21e37dff9d9e9" providerId="Windows Live"/>
      </p:ext>
    </p:extLst>
  </p:cmAuthor>
  <p:cmAuthor id="8" name="Meaghan Craven" initials="MC" lastIdx="20" clrIdx="7">
    <p:extLst>
      <p:ext uri="{19B8F6BF-5375-455C-9EA6-DF929625EA0E}">
        <p15:presenceInfo xmlns:p15="http://schemas.microsoft.com/office/powerpoint/2012/main" userId="Meaghan Craven" providerId="None"/>
      </p:ext>
    </p:extLst>
  </p:cmAuthor>
  <p:cmAuthor id="9" name="Bender, Gregory" initials="BG" lastIdx="3" clrIdx="8">
    <p:extLst>
      <p:ext uri="{19B8F6BF-5375-455C-9EA6-DF929625EA0E}">
        <p15:presenceInfo xmlns:p15="http://schemas.microsoft.com/office/powerpoint/2012/main" userId="S-1-5-21-527237240-1500820517-725345543-429219" providerId="AD"/>
      </p:ext>
    </p:extLst>
  </p:cmAuthor>
  <p:cmAuthor id="10" name="Randall Roth" initials="RR" lastIdx="48" clrIdx="9">
    <p:extLst>
      <p:ext uri="{19B8F6BF-5375-455C-9EA6-DF929625EA0E}">
        <p15:presenceInfo xmlns:p15="http://schemas.microsoft.com/office/powerpoint/2012/main" userId="S::randall.roth@townofws.ca::9a1cd68d-4afb-4887-999e-72352e577664" providerId="AD"/>
      </p:ext>
    </p:extLst>
  </p:cmAuthor>
  <p:cmAuthor id="11" name="Cifuentes, Alejandro" initials="CA [2]" lastIdx="7" clrIdx="10">
    <p:extLst>
      <p:ext uri="{19B8F6BF-5375-455C-9EA6-DF929625EA0E}">
        <p15:presenceInfo xmlns:p15="http://schemas.microsoft.com/office/powerpoint/2012/main" userId="S::Alejandro.Cifuentes@wsp.com::ae52b06c-572b-4516-a51c-3b83da930d94" providerId="AD"/>
      </p:ext>
    </p:extLst>
  </p:cmAuthor>
  <p:cmAuthor id="12" name="Sallese, Andria" initials="SA" lastIdx="25" clrIdx="11">
    <p:extLst>
      <p:ext uri="{19B8F6BF-5375-455C-9EA6-DF929625EA0E}">
        <p15:presenceInfo xmlns:p15="http://schemas.microsoft.com/office/powerpoint/2012/main" userId="S::Andria.Sallese@wsp.com::29f2531b-2507-4137-b0ab-13eff28d8b53" providerId="AD"/>
      </p:ext>
    </p:extLst>
  </p:cmAuthor>
  <p:cmAuthor id="13" name="Trajkovski, Nick" initials="TN" lastIdx="34" clrIdx="12">
    <p:extLst>
      <p:ext uri="{19B8F6BF-5375-455C-9EA6-DF929625EA0E}">
        <p15:presenceInfo xmlns:p15="http://schemas.microsoft.com/office/powerpoint/2012/main" userId="S::Nicholas.Trajkovski@wsp.com::cf5768b7-9e30-4efe-81cd-5a00cf980f7f" providerId="AD"/>
      </p:ext>
    </p:extLst>
  </p:cmAuthor>
  <p:cmAuthor id="14" name="Bender, Gregory" initials="BG [2]" lastIdx="9" clrIdx="13">
    <p:extLst>
      <p:ext uri="{19B8F6BF-5375-455C-9EA6-DF929625EA0E}">
        <p15:presenceInfo xmlns:p15="http://schemas.microsoft.com/office/powerpoint/2012/main" userId="S::Gregory.Bender@wsp.com::22ac9ae6-7a27-4c49-a03c-6e856112fcf3" providerId="AD"/>
      </p:ext>
    </p:extLst>
  </p:cmAuthor>
  <p:cmAuthor id="15" name="Zahrah Khan" initials="ZK" lastIdx="6" clrIdx="14">
    <p:extLst>
      <p:ext uri="{19B8F6BF-5375-455C-9EA6-DF929625EA0E}">
        <p15:presenceInfo xmlns:p15="http://schemas.microsoft.com/office/powerpoint/2012/main" userId="S::zahrah.khan@townofws.ca::86b0f4e1-2516-43ec-9ee7-ff151f42b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3"/>
    <a:srgbClr val="E3EDEA"/>
    <a:srgbClr val="6AA290"/>
    <a:srgbClr val="29B967"/>
    <a:srgbClr val="FFFFFF"/>
    <a:srgbClr val="FDAF18"/>
    <a:srgbClr val="12A3BA"/>
    <a:srgbClr val="FF9553"/>
    <a:srgbClr val="5BDB92"/>
    <a:srgbClr val="47B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3817" autoAdjust="0"/>
  </p:normalViewPr>
  <p:slideViewPr>
    <p:cSldViewPr snapToGrid="0">
      <p:cViewPr varScale="1">
        <p:scale>
          <a:sx n="67" d="100"/>
          <a:sy n="67" d="100"/>
        </p:scale>
        <p:origin x="432"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Montserrat" panose="00000500000000000000" pitchFamily="2"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312493-3EF0-F140-9DE3-73B6E60D87D3}" type="datetimeFigureOut">
              <a:rPr lang="fr-FR" smtClean="0">
                <a:latin typeface="Montserrat" panose="00000500000000000000" pitchFamily="2" charset="0"/>
              </a:rPr>
              <a:t>07/10/2021</a:t>
            </a:fld>
            <a:endParaRPr lang="fr-FR" dirty="0">
              <a:latin typeface="Montserrat" panose="00000500000000000000" pitchFamily="2"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Montserrat" panose="00000500000000000000" pitchFamily="2"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B393B7-D41B-414F-B16D-BEE219EAF2BF}" type="slidenum">
              <a:rPr lang="fr-FR" smtClean="0">
                <a:latin typeface="Montserrat" panose="00000500000000000000" pitchFamily="2" charset="0"/>
              </a:rPr>
              <a:t>‹#›</a:t>
            </a:fld>
            <a:endParaRPr lang="fr-FR" dirty="0">
              <a:latin typeface="Montserrat" panose="00000500000000000000" pitchFamily="2" charset="0"/>
            </a:endParaRPr>
          </a:p>
        </p:txBody>
      </p:sp>
    </p:spTree>
    <p:extLst>
      <p:ext uri="{BB962C8B-B14F-4D97-AF65-F5344CB8AC3E}">
        <p14:creationId xmlns:p14="http://schemas.microsoft.com/office/powerpoint/2010/main" val="1665595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n-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2" charset="0"/>
              </a:defRPr>
            </a:lvl1pPr>
          </a:lstStyle>
          <a:p>
            <a:fld id="{6EABAEEB-E490-AF48-B0D1-7B00A0A50865}" type="datetimeFigureOut">
              <a:rPr lang="en-CA" smtClean="0"/>
              <a:pPr/>
              <a:t>2021-10-07</a:t>
            </a:fld>
            <a:endParaRPr lang="en-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latin typeface="Montserrat" panose="00000500000000000000" pitchFamily="2" charset="0"/>
            </a:endParaRP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err="1"/>
              <a:t>Cliquez</a:t>
            </a:r>
            <a:r>
              <a:rPr lang="en-CA"/>
              <a:t> pour modifier les styles du </a:t>
            </a:r>
            <a:r>
              <a:rPr lang="en-CA" err="1"/>
              <a:t>texte</a:t>
            </a:r>
            <a:r>
              <a:rPr lang="en-CA"/>
              <a:t> du masque</a:t>
            </a:r>
          </a:p>
          <a:p>
            <a:pPr lvl="1"/>
            <a:r>
              <a:rPr lang="en-CA" err="1"/>
              <a:t>Deuxième</a:t>
            </a:r>
            <a:r>
              <a:rPr lang="en-CA"/>
              <a:t> </a:t>
            </a:r>
            <a:r>
              <a:rPr lang="en-CA" err="1"/>
              <a:t>niveau</a:t>
            </a:r>
            <a:endParaRPr lang="en-CA"/>
          </a:p>
          <a:p>
            <a:pPr lvl="2"/>
            <a:r>
              <a:rPr lang="en-CA" err="1"/>
              <a:t>Troisième</a:t>
            </a:r>
            <a:r>
              <a:rPr lang="en-CA"/>
              <a:t> </a:t>
            </a:r>
            <a:r>
              <a:rPr lang="en-CA" err="1"/>
              <a:t>niveau</a:t>
            </a:r>
            <a:endParaRPr lang="en-CA"/>
          </a:p>
          <a:p>
            <a:pPr lvl="3"/>
            <a:r>
              <a:rPr lang="en-CA" err="1"/>
              <a:t>Quatrième</a:t>
            </a:r>
            <a:r>
              <a:rPr lang="en-CA"/>
              <a:t> </a:t>
            </a:r>
            <a:r>
              <a:rPr lang="en-CA" err="1"/>
              <a:t>niveau</a:t>
            </a:r>
            <a:endParaRPr lang="en-CA"/>
          </a:p>
          <a:p>
            <a:pPr lvl="4"/>
            <a:r>
              <a:rPr lang="en-CA" err="1"/>
              <a:t>Cinquième</a:t>
            </a:r>
            <a:r>
              <a:rPr lang="en-CA"/>
              <a:t> </a:t>
            </a:r>
            <a:r>
              <a:rPr lang="en-CA" err="1"/>
              <a:t>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n-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523C7FC6-2EB7-DC4F-9390-156888BAA8A2}" type="slidenum">
              <a:rPr lang="en-CA" smtClean="0"/>
              <a:pPr/>
              <a:t>‹#›</a:t>
            </a:fld>
            <a:endParaRPr lang="en-CA" dirty="0"/>
          </a:p>
        </p:txBody>
      </p:sp>
    </p:spTree>
    <p:extLst>
      <p:ext uri="{BB962C8B-B14F-4D97-AF65-F5344CB8AC3E}">
        <p14:creationId xmlns:p14="http://schemas.microsoft.com/office/powerpoint/2010/main" val="138999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1</a:t>
            </a:fld>
            <a:endParaRPr lang="en-CA" dirty="0"/>
          </a:p>
        </p:txBody>
      </p:sp>
    </p:spTree>
    <p:extLst>
      <p:ext uri="{BB962C8B-B14F-4D97-AF65-F5344CB8AC3E}">
        <p14:creationId xmlns:p14="http://schemas.microsoft.com/office/powerpoint/2010/main" val="283315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 </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10</a:t>
            </a:fld>
            <a:endParaRPr lang="en-CA" dirty="0"/>
          </a:p>
        </p:txBody>
      </p:sp>
    </p:spTree>
    <p:extLst>
      <p:ext uri="{BB962C8B-B14F-4D97-AF65-F5344CB8AC3E}">
        <p14:creationId xmlns:p14="http://schemas.microsoft.com/office/powerpoint/2010/main" val="143694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11</a:t>
            </a:fld>
            <a:endParaRPr lang="en-CA" dirty="0"/>
          </a:p>
        </p:txBody>
      </p:sp>
    </p:spTree>
    <p:extLst>
      <p:ext uri="{BB962C8B-B14F-4D97-AF65-F5344CB8AC3E}">
        <p14:creationId xmlns:p14="http://schemas.microsoft.com/office/powerpoint/2010/main" val="205449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12</a:t>
            </a:fld>
            <a:endParaRPr lang="en-CA" dirty="0"/>
          </a:p>
        </p:txBody>
      </p:sp>
    </p:spTree>
    <p:extLst>
      <p:ext uri="{BB962C8B-B14F-4D97-AF65-F5344CB8AC3E}">
        <p14:creationId xmlns:p14="http://schemas.microsoft.com/office/powerpoint/2010/main" val="195874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13</a:t>
            </a:fld>
            <a:endParaRPr lang="en-CA" dirty="0"/>
          </a:p>
        </p:txBody>
      </p:sp>
    </p:spTree>
    <p:extLst>
      <p:ext uri="{BB962C8B-B14F-4D97-AF65-F5344CB8AC3E}">
        <p14:creationId xmlns:p14="http://schemas.microsoft.com/office/powerpoint/2010/main" val="209851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14</a:t>
            </a:fld>
            <a:endParaRPr lang="en-CA" dirty="0"/>
          </a:p>
        </p:txBody>
      </p:sp>
    </p:spTree>
    <p:extLst>
      <p:ext uri="{BB962C8B-B14F-4D97-AF65-F5344CB8AC3E}">
        <p14:creationId xmlns:p14="http://schemas.microsoft.com/office/powerpoint/2010/main" val="87818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15</a:t>
            </a:fld>
            <a:endParaRPr lang="en-CA" dirty="0"/>
          </a:p>
        </p:txBody>
      </p:sp>
    </p:spTree>
    <p:extLst>
      <p:ext uri="{BB962C8B-B14F-4D97-AF65-F5344CB8AC3E}">
        <p14:creationId xmlns:p14="http://schemas.microsoft.com/office/powerpoint/2010/main" val="284765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16</a:t>
            </a:fld>
            <a:endParaRPr lang="en-CA" dirty="0"/>
          </a:p>
        </p:txBody>
      </p:sp>
    </p:spTree>
    <p:extLst>
      <p:ext uri="{BB962C8B-B14F-4D97-AF65-F5344CB8AC3E}">
        <p14:creationId xmlns:p14="http://schemas.microsoft.com/office/powerpoint/2010/main" val="260674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17</a:t>
            </a:fld>
            <a:endParaRPr lang="en-CA" dirty="0"/>
          </a:p>
        </p:txBody>
      </p:sp>
    </p:spTree>
    <p:extLst>
      <p:ext uri="{BB962C8B-B14F-4D97-AF65-F5344CB8AC3E}">
        <p14:creationId xmlns:p14="http://schemas.microsoft.com/office/powerpoint/2010/main" val="205611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18</a:t>
            </a:fld>
            <a:endParaRPr lang="en-CA" dirty="0"/>
          </a:p>
        </p:txBody>
      </p:sp>
    </p:spTree>
    <p:extLst>
      <p:ext uri="{BB962C8B-B14F-4D97-AF65-F5344CB8AC3E}">
        <p14:creationId xmlns:p14="http://schemas.microsoft.com/office/powerpoint/2010/main" val="345970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3C7FC6-2EB7-DC4F-9390-156888BAA8A2}" type="slidenum">
              <a:rPr lang="en-CA" smtClean="0"/>
              <a:pPr/>
              <a:t>19</a:t>
            </a:fld>
            <a:endParaRPr lang="en-CA" dirty="0"/>
          </a:p>
        </p:txBody>
      </p:sp>
    </p:spTree>
    <p:extLst>
      <p:ext uri="{BB962C8B-B14F-4D97-AF65-F5344CB8AC3E}">
        <p14:creationId xmlns:p14="http://schemas.microsoft.com/office/powerpoint/2010/main" val="200444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2</a:t>
            </a:fld>
            <a:endParaRPr lang="en-CA" dirty="0"/>
          </a:p>
        </p:txBody>
      </p:sp>
    </p:spTree>
    <p:extLst>
      <p:ext uri="{BB962C8B-B14F-4D97-AF65-F5344CB8AC3E}">
        <p14:creationId xmlns:p14="http://schemas.microsoft.com/office/powerpoint/2010/main" val="191790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20</a:t>
            </a:fld>
            <a:endParaRPr lang="en-CA" dirty="0"/>
          </a:p>
        </p:txBody>
      </p:sp>
    </p:spTree>
    <p:extLst>
      <p:ext uri="{BB962C8B-B14F-4D97-AF65-F5344CB8AC3E}">
        <p14:creationId xmlns:p14="http://schemas.microsoft.com/office/powerpoint/2010/main" val="106014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Christine </a:t>
            </a:r>
          </a:p>
        </p:txBody>
      </p:sp>
      <p:sp>
        <p:nvSpPr>
          <p:cNvPr id="4" name="Slide Number Placeholder 3"/>
          <p:cNvSpPr>
            <a:spLocks noGrp="1"/>
          </p:cNvSpPr>
          <p:nvPr>
            <p:ph type="sldNum" sz="quarter" idx="5"/>
          </p:nvPr>
        </p:nvSpPr>
        <p:spPr/>
        <p:txBody>
          <a:bodyPr/>
          <a:lstStyle/>
          <a:p>
            <a:fld id="{523C7FC6-2EB7-DC4F-9390-156888BAA8A2}" type="slidenum">
              <a:rPr lang="en-CA" smtClean="0"/>
              <a:pPr/>
              <a:t>21</a:t>
            </a:fld>
            <a:endParaRPr lang="en-CA" dirty="0"/>
          </a:p>
        </p:txBody>
      </p:sp>
    </p:spTree>
    <p:extLst>
      <p:ext uri="{BB962C8B-B14F-4D97-AF65-F5344CB8AC3E}">
        <p14:creationId xmlns:p14="http://schemas.microsoft.com/office/powerpoint/2010/main" val="298165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Christine </a:t>
            </a:r>
          </a:p>
        </p:txBody>
      </p:sp>
      <p:sp>
        <p:nvSpPr>
          <p:cNvPr id="4" name="Slide Number Placeholder 3"/>
          <p:cNvSpPr>
            <a:spLocks noGrp="1"/>
          </p:cNvSpPr>
          <p:nvPr>
            <p:ph type="sldNum" sz="quarter" idx="5"/>
          </p:nvPr>
        </p:nvSpPr>
        <p:spPr/>
        <p:txBody>
          <a:bodyPr/>
          <a:lstStyle/>
          <a:p>
            <a:fld id="{523C7FC6-2EB7-DC4F-9390-156888BAA8A2}" type="slidenum">
              <a:rPr lang="en-CA" smtClean="0"/>
              <a:pPr/>
              <a:t>25</a:t>
            </a:fld>
            <a:endParaRPr lang="en-CA" dirty="0"/>
          </a:p>
        </p:txBody>
      </p:sp>
    </p:spTree>
    <p:extLst>
      <p:ext uri="{BB962C8B-B14F-4D97-AF65-F5344CB8AC3E}">
        <p14:creationId xmlns:p14="http://schemas.microsoft.com/office/powerpoint/2010/main" val="127392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26</a:t>
            </a:fld>
            <a:endParaRPr lang="en-CA" dirty="0"/>
          </a:p>
        </p:txBody>
      </p:sp>
    </p:spTree>
    <p:extLst>
      <p:ext uri="{BB962C8B-B14F-4D97-AF65-F5344CB8AC3E}">
        <p14:creationId xmlns:p14="http://schemas.microsoft.com/office/powerpoint/2010/main" val="87639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3C7FC6-2EB7-DC4F-9390-156888BAA8A2}" type="slidenum">
              <a:rPr lang="en-CA" smtClean="0"/>
              <a:pPr/>
              <a:t>3</a:t>
            </a:fld>
            <a:endParaRPr lang="en-CA" dirty="0"/>
          </a:p>
        </p:txBody>
      </p:sp>
    </p:spTree>
    <p:extLst>
      <p:ext uri="{BB962C8B-B14F-4D97-AF65-F5344CB8AC3E}">
        <p14:creationId xmlns:p14="http://schemas.microsoft.com/office/powerpoint/2010/main" val="18560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Christine </a:t>
            </a:r>
          </a:p>
        </p:txBody>
      </p:sp>
      <p:sp>
        <p:nvSpPr>
          <p:cNvPr id="4" name="Slide Number Placeholder 3"/>
          <p:cNvSpPr>
            <a:spLocks noGrp="1"/>
          </p:cNvSpPr>
          <p:nvPr>
            <p:ph type="sldNum" sz="quarter" idx="5"/>
          </p:nvPr>
        </p:nvSpPr>
        <p:spPr/>
        <p:txBody>
          <a:bodyPr/>
          <a:lstStyle/>
          <a:p>
            <a:fld id="{523C7FC6-2EB7-DC4F-9390-156888BAA8A2}" type="slidenum">
              <a:rPr lang="en-CA" smtClean="0"/>
              <a:pPr/>
              <a:t>4</a:t>
            </a:fld>
            <a:endParaRPr lang="en-CA" dirty="0"/>
          </a:p>
        </p:txBody>
      </p:sp>
    </p:spTree>
    <p:extLst>
      <p:ext uri="{BB962C8B-B14F-4D97-AF65-F5344CB8AC3E}">
        <p14:creationId xmlns:p14="http://schemas.microsoft.com/office/powerpoint/2010/main" val="268967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Christine </a:t>
            </a:r>
          </a:p>
        </p:txBody>
      </p:sp>
      <p:sp>
        <p:nvSpPr>
          <p:cNvPr id="4" name="Slide Number Placeholder 3"/>
          <p:cNvSpPr>
            <a:spLocks noGrp="1"/>
          </p:cNvSpPr>
          <p:nvPr>
            <p:ph type="sldNum" sz="quarter" idx="5"/>
          </p:nvPr>
        </p:nvSpPr>
        <p:spPr/>
        <p:txBody>
          <a:bodyPr/>
          <a:lstStyle/>
          <a:p>
            <a:fld id="{523C7FC6-2EB7-DC4F-9390-156888BAA8A2}" type="slidenum">
              <a:rPr lang="en-CA" smtClean="0"/>
              <a:pPr/>
              <a:t>5</a:t>
            </a:fld>
            <a:endParaRPr lang="en-CA" dirty="0"/>
          </a:p>
        </p:txBody>
      </p:sp>
    </p:spTree>
    <p:extLst>
      <p:ext uri="{BB962C8B-B14F-4D97-AF65-F5344CB8AC3E}">
        <p14:creationId xmlns:p14="http://schemas.microsoft.com/office/powerpoint/2010/main" val="274657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 </a:t>
            </a:r>
          </a:p>
        </p:txBody>
      </p:sp>
      <p:sp>
        <p:nvSpPr>
          <p:cNvPr id="4" name="Slide Number Placeholder 3"/>
          <p:cNvSpPr>
            <a:spLocks noGrp="1"/>
          </p:cNvSpPr>
          <p:nvPr>
            <p:ph type="sldNum" sz="quarter" idx="10"/>
          </p:nvPr>
        </p:nvSpPr>
        <p:spPr/>
        <p:txBody>
          <a:bodyPr/>
          <a:lstStyle/>
          <a:p>
            <a:fld id="{523C7FC6-2EB7-DC4F-9390-156888BAA8A2}" type="slidenum">
              <a:rPr lang="en-CA" smtClean="0"/>
              <a:pPr/>
              <a:t>6</a:t>
            </a:fld>
            <a:endParaRPr lang="en-CA" dirty="0"/>
          </a:p>
        </p:txBody>
      </p:sp>
    </p:spTree>
    <p:extLst>
      <p:ext uri="{BB962C8B-B14F-4D97-AF65-F5344CB8AC3E}">
        <p14:creationId xmlns:p14="http://schemas.microsoft.com/office/powerpoint/2010/main" val="269951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MAJOR MILESTONES:</a:t>
            </a: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Summer 2020 - Communications and Engagement Strategy </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Fall 2020 - Public Open House and Survey #1 Presentation to Council </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Winter 2021 - Community Vision Summary Report </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Winter 2021 - Preparation of Draft Discussion Papers</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Spring 2021 - Public Open House and Survey #2 </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CA" sz="1200" b="0" i="0" u="none" strike="noStrike" kern="1200" dirty="0">
                <a:solidFill>
                  <a:schemeClr val="tx1"/>
                </a:solidFill>
                <a:effectLst/>
                <a:latin typeface="Montserrat" panose="00000500000000000000" pitchFamily="2" charset="0"/>
                <a:ea typeface="+mn-ea"/>
                <a:cs typeface="+mn-cs"/>
              </a:rPr>
              <a:t>Summer 2021 -</a:t>
            </a:r>
            <a:r>
              <a:rPr lang="en-US" sz="1200" b="0" i="0" u="none" strike="noStrike" kern="1200" dirty="0">
                <a:solidFill>
                  <a:schemeClr val="tx1"/>
                </a:solidFill>
                <a:effectLst/>
                <a:latin typeface="Montserrat" panose="00000500000000000000" pitchFamily="2" charset="0"/>
                <a:ea typeface="+mn-ea"/>
                <a:cs typeface="+mn-cs"/>
              </a:rPr>
              <a:t>Finalize Discussion Papers and Council Meeting #2</a:t>
            </a:r>
            <a:endParaRPr lang="en-CA" sz="1200" b="0" i="0" u="none" strike="noStrike" kern="1200" dirty="0">
              <a:solidFill>
                <a:schemeClr val="tx1"/>
              </a:solidFill>
              <a:effectLst/>
              <a:latin typeface="Montserrat" panose="00000500000000000000" pitchFamily="2" charset="0"/>
              <a:ea typeface="+mn-ea"/>
              <a:cs typeface="+mn-cs"/>
            </a:endParaRPr>
          </a:p>
          <a:p>
            <a:pPr rtl="0" eaLnBrk="1" fontAlgn="t" latinLnBrk="0" hangingPunct="1"/>
            <a:r>
              <a:rPr lang="en-US" sz="1200" b="0" i="0" u="none" strike="noStrike" kern="1200" dirty="0">
                <a:solidFill>
                  <a:schemeClr val="tx1"/>
                </a:solidFill>
                <a:effectLst/>
                <a:latin typeface="Montserrat" panose="00000500000000000000" pitchFamily="2" charset="0"/>
                <a:ea typeface="+mn-ea"/>
                <a:cs typeface="+mn-cs"/>
              </a:rPr>
              <a:t>Fall 2021 - Policy Directions Report</a:t>
            </a:r>
            <a:endParaRPr lang="en-CA" sz="1200" b="0" i="0" u="none" strike="noStrike" kern="1200" dirty="0">
              <a:solidFill>
                <a:schemeClr val="tx1"/>
              </a:solidFill>
              <a:effectLst/>
              <a:latin typeface="Montserrat" panose="00000500000000000000" pitchFamily="2" charset="0"/>
              <a:ea typeface="+mn-ea"/>
              <a:cs typeface="+mn-cs"/>
            </a:endParaRPr>
          </a:p>
          <a:p>
            <a:endParaRPr lang="en-CA"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7</a:t>
            </a:fld>
            <a:endParaRPr lang="en-CA" dirty="0"/>
          </a:p>
        </p:txBody>
      </p:sp>
    </p:spTree>
    <p:extLst>
      <p:ext uri="{BB962C8B-B14F-4D97-AF65-F5344CB8AC3E}">
        <p14:creationId xmlns:p14="http://schemas.microsoft.com/office/powerpoint/2010/main" val="28244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8</a:t>
            </a:fld>
            <a:endParaRPr lang="en-CA" dirty="0"/>
          </a:p>
        </p:txBody>
      </p:sp>
    </p:spTree>
    <p:extLst>
      <p:ext uri="{BB962C8B-B14F-4D97-AF65-F5344CB8AC3E}">
        <p14:creationId xmlns:p14="http://schemas.microsoft.com/office/powerpoint/2010/main" val="215145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Greg</a:t>
            </a:r>
          </a:p>
        </p:txBody>
      </p:sp>
      <p:sp>
        <p:nvSpPr>
          <p:cNvPr id="4" name="Slide Number Placeholder 3"/>
          <p:cNvSpPr>
            <a:spLocks noGrp="1"/>
          </p:cNvSpPr>
          <p:nvPr>
            <p:ph type="sldNum" sz="quarter" idx="10"/>
          </p:nvPr>
        </p:nvSpPr>
        <p:spPr/>
        <p:txBody>
          <a:bodyPr/>
          <a:lstStyle/>
          <a:p>
            <a:fld id="{523C7FC6-2EB7-DC4F-9390-156888BAA8A2}" type="slidenum">
              <a:rPr lang="en-CA" smtClean="0"/>
              <a:pPr/>
              <a:t>9</a:t>
            </a:fld>
            <a:endParaRPr lang="en-CA" dirty="0"/>
          </a:p>
        </p:txBody>
      </p:sp>
    </p:spTree>
    <p:extLst>
      <p:ext uri="{BB962C8B-B14F-4D97-AF65-F5344CB8AC3E}">
        <p14:creationId xmlns:p14="http://schemas.microsoft.com/office/powerpoint/2010/main" val="422657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Hero Red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hasCustomPrompt="1"/>
          </p:nvPr>
        </p:nvSpPr>
        <p:spPr>
          <a:xfrm>
            <a:off x="7104063" y="0"/>
            <a:ext cx="5087937"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CA" dirty="0"/>
              <a:t>Insert hero image here</a:t>
            </a:r>
          </a:p>
        </p:txBody>
      </p:sp>
      <p:pic>
        <p:nvPicPr>
          <p:cNvPr id="12" name="Imag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sp>
        <p:nvSpPr>
          <p:cNvPr id="8" name="Espace réservé pour une image  5"/>
          <p:cNvSpPr>
            <a:spLocks noGrp="1"/>
          </p:cNvSpPr>
          <p:nvPr>
            <p:ph type="pic" sz="quarter" idx="11" hasCustomPrompt="1"/>
          </p:nvPr>
        </p:nvSpPr>
        <p:spPr>
          <a:xfrm>
            <a:off x="0" y="0"/>
            <a:ext cx="7104063"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7013" y="4182035"/>
            <a:ext cx="5832475" cy="1889251"/>
          </a:xfrm>
        </p:spPr>
        <p:txBody>
          <a:bodyPr anchor="b">
            <a:normAutofit/>
          </a:bodyPr>
          <a:lstStyle>
            <a:lvl1pPr algn="l">
              <a:defRPr sz="2800" baseline="0"/>
            </a:lvl1pPr>
          </a:lstStyle>
          <a:p>
            <a:r>
              <a:rPr lang="en-CA"/>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0" name="Imag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00087" y="2250830"/>
            <a:ext cx="5127644" cy="24386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Section: Sky Gradient">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4" name="Titre 3"/>
          <p:cNvSpPr>
            <a:spLocks noGrp="1"/>
          </p:cNvSpPr>
          <p:nvPr>
            <p:ph type="title" hasCustomPrompt="1"/>
          </p:nvPr>
        </p:nvSpPr>
        <p:spPr>
          <a:xfrm>
            <a:off x="227013" y="1052513"/>
            <a:ext cx="2376487" cy="3132137"/>
          </a:xfrm>
        </p:spPr>
        <p:txBody>
          <a:bodyPr/>
          <a:lstStyle>
            <a:lvl1pPr>
              <a:defRPr baseline="0"/>
            </a:lvl1pPr>
          </a:lstStyle>
          <a:p>
            <a:r>
              <a:rPr lang="en-CA"/>
              <a:t>Insert section title here</a:t>
            </a:r>
          </a:p>
        </p:txBody>
      </p:sp>
      <p:sp>
        <p:nvSpPr>
          <p:cNvPr id="6" name="Rectangle 5"/>
          <p:cNvSpPr/>
          <p:nvPr userDrawn="1"/>
        </p:nvSpPr>
        <p:spPr>
          <a:xfrm>
            <a:off x="3190662" y="0"/>
            <a:ext cx="9001338"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Imag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7" name="Picture 6">
            <a:extLst>
              <a:ext uri="{FF2B5EF4-FFF2-40B4-BE49-F238E27FC236}">
                <a16:creationId xmlns:a16="http://schemas.microsoft.com/office/drawing/2014/main" id="{C1688716-8D4B-4FDE-98AC-9BCA0F5F3C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ject: Photo">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10488612" cy="6876364"/>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project image here</a:t>
            </a:r>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lvl1pPr>
              <a:defRPr baseline="0"/>
            </a:lvl1pPr>
          </a:lstStyle>
          <a:p>
            <a:r>
              <a:rPr lang="en-CA"/>
              <a:t>Insert project title here</a:t>
            </a:r>
          </a:p>
        </p:txBody>
      </p:sp>
      <p:pic>
        <p:nvPicPr>
          <p:cNvPr id="7" name="Picture 6">
            <a:extLst>
              <a:ext uri="{FF2B5EF4-FFF2-40B4-BE49-F238E27FC236}">
                <a16:creationId xmlns:a16="http://schemas.microsoft.com/office/drawing/2014/main" id="{F1867C30-1A09-469B-AA9A-CCCE237828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a:t>Insert project title here</a:t>
            </a:r>
            <a:br>
              <a:rPr lang="en-CA"/>
            </a:br>
            <a:endParaRPr lang="en-CA"/>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pic>
        <p:nvPicPr>
          <p:cNvPr id="7" name="Picture 6">
            <a:extLst>
              <a:ext uri="{FF2B5EF4-FFF2-40B4-BE49-F238E27FC236}">
                <a16:creationId xmlns:a16="http://schemas.microsoft.com/office/drawing/2014/main" id="{B9A106AE-7BC0-4459-9AA8-B4D8FB3AB2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roject: 2 Photos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6794219" y="225425"/>
            <a:ext cx="5170769"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1930400" y="3281137"/>
            <a:ext cx="4597400" cy="754748"/>
          </a:xfrm>
        </p:spPr>
        <p:txBody>
          <a:bodyPr/>
          <a:lstStyle>
            <a:lvl1pPr algn="l">
              <a:defRPr baseline="0"/>
            </a:lvl1pPr>
          </a:lstStyle>
          <a:p>
            <a:r>
              <a:rPr lang="en-CA"/>
              <a:t>Insert project title here</a:t>
            </a:r>
            <a:br>
              <a:rPr lang="en-CA"/>
            </a:br>
            <a:endParaRPr lang="en-CA"/>
          </a:p>
        </p:txBody>
      </p:sp>
      <p:sp>
        <p:nvSpPr>
          <p:cNvPr id="3" name="Espace réservé du contenu 2"/>
          <p:cNvSpPr>
            <a:spLocks noGrp="1"/>
          </p:cNvSpPr>
          <p:nvPr>
            <p:ph sz="quarter" idx="16" hasCustomPrompt="1"/>
          </p:nvPr>
        </p:nvSpPr>
        <p:spPr>
          <a:xfrm>
            <a:off x="1930400" y="4257675"/>
            <a:ext cx="4597400"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sp>
        <p:nvSpPr>
          <p:cNvPr id="10" name="Espace réservé pour une image  5"/>
          <p:cNvSpPr>
            <a:spLocks noGrp="1"/>
          </p:cNvSpPr>
          <p:nvPr>
            <p:ph type="pic" sz="quarter" idx="17" hasCustomPrompt="1"/>
          </p:nvPr>
        </p:nvSpPr>
        <p:spPr>
          <a:xfrm>
            <a:off x="1703389" y="225425"/>
            <a:ext cx="5090830"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14" name="Espace réservé du contenu 2"/>
          <p:cNvSpPr>
            <a:spLocks noGrp="1"/>
          </p:cNvSpPr>
          <p:nvPr>
            <p:ph sz="quarter" idx="18" hasCustomPrompt="1"/>
          </p:nvPr>
        </p:nvSpPr>
        <p:spPr>
          <a:xfrm>
            <a:off x="7104063" y="4257675"/>
            <a:ext cx="4860925"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a:t>Insert project description here</a:t>
            </a:r>
          </a:p>
        </p:txBody>
      </p:sp>
      <p:cxnSp>
        <p:nvCxnSpPr>
          <p:cNvPr id="16" name="Connecteur droit 15"/>
          <p:cNvCxnSpPr/>
          <p:nvPr userDrawn="1"/>
        </p:nvCxnSpPr>
        <p:spPr>
          <a:xfrm>
            <a:off x="6794219" y="3254188"/>
            <a:ext cx="0" cy="2949363"/>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p:cNvSpPr>
            <a:spLocks noGrp="1"/>
          </p:cNvSpPr>
          <p:nvPr>
            <p:ph type="body" sz="quarter" idx="19" hasCustomPrompt="1"/>
          </p:nvPr>
        </p:nvSpPr>
        <p:spPr>
          <a:xfrm>
            <a:off x="7104063" y="3281363"/>
            <a:ext cx="4860925" cy="754062"/>
          </a:xfrm>
        </p:spPr>
        <p:txBody>
          <a:bodyPr/>
          <a:lstStyle>
            <a:lvl1pPr marL="0" indent="0">
              <a:buNone/>
              <a:defRPr/>
            </a:lvl1pPr>
          </a:lstStyle>
          <a:p>
            <a:pPr lvl="0"/>
            <a:r>
              <a:rPr kumimoji="0" lang="en-CA" sz="2800" b="1" i="0" u="none" strike="noStrike" kern="1200" cap="none" spc="0" normalizeH="0" baseline="0" noProof="0">
                <a:ln>
                  <a:noFill/>
                </a:ln>
                <a:solidFill>
                  <a:srgbClr val="FF4337"/>
                </a:solidFill>
                <a:effectLst/>
                <a:uLnTx/>
                <a:uFillTx/>
                <a:latin typeface="Montserrat SemiBold" charset="0"/>
                <a:ea typeface="Montserrat SemiBold" charset="0"/>
                <a:cs typeface="Montserrat SemiBold" charset="0"/>
              </a:rPr>
              <a:t>Insert project title here</a:t>
            </a:r>
            <a:br>
              <a:rPr kumimoji="0" lang="en-CA" sz="2800" b="1" i="0" u="none" strike="noStrike" kern="1200" cap="none" spc="0" normalizeH="0" baseline="0" noProof="0">
                <a:ln>
                  <a:noFill/>
                </a:ln>
                <a:solidFill>
                  <a:srgbClr val="FF4337"/>
                </a:solidFill>
                <a:effectLst/>
                <a:uLnTx/>
                <a:uFillTx/>
                <a:latin typeface="Montserrat SemiBold" charset="0"/>
                <a:ea typeface="Montserrat SemiBold" charset="0"/>
                <a:cs typeface="Montserrat SemiBold" charset="0"/>
              </a:rPr>
            </a:br>
            <a:endParaRPr lang="en-CA"/>
          </a:p>
        </p:txBody>
      </p:sp>
      <p:pic>
        <p:nvPicPr>
          <p:cNvPr id="12" name="Picture 11">
            <a:extLst>
              <a:ext uri="{FF2B5EF4-FFF2-40B4-BE49-F238E27FC236}">
                <a16:creationId xmlns:a16="http://schemas.microsoft.com/office/drawing/2014/main" id="{5809EA5F-9E99-46B2-8C3D-2E48948CB9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pic>
        <p:nvPicPr>
          <p:cNvPr id="8" name="Imag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6000" y="6203551"/>
            <a:ext cx="900111" cy="429024"/>
          </a:xfrm>
          <a:prstGeom prst="rect">
            <a:avLst/>
          </a:prstGeom>
        </p:spPr>
      </p:pic>
      <p:sp>
        <p:nvSpPr>
          <p:cNvPr id="3" name="Espace réservé du contenu 2"/>
          <p:cNvSpPr>
            <a:spLocks noGrp="1"/>
          </p:cNvSpPr>
          <p:nvPr>
            <p:ph sz="quarter" idx="13"/>
          </p:nvPr>
        </p:nvSpPr>
        <p:spPr>
          <a:xfrm>
            <a:off x="2208213" y="1844675"/>
            <a:ext cx="9251950"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9" name="Picture 8">
            <a:extLst>
              <a:ext uri="{FF2B5EF4-FFF2-40B4-BE49-F238E27FC236}">
                <a16:creationId xmlns:a16="http://schemas.microsoft.com/office/drawing/2014/main" id="{E8C69FC1-04C2-4109-A765-27F6E9E477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Content : 2 columns">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p>
            <a:r>
              <a:rPr lang="en-CA"/>
              <a:t>Insert slide title here</a:t>
            </a:r>
          </a:p>
        </p:txBody>
      </p:sp>
      <p:pic>
        <p:nvPicPr>
          <p:cNvPr id="8" name="Imag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6000" y="6203551"/>
            <a:ext cx="900111" cy="429024"/>
          </a:xfrm>
          <a:prstGeom prst="rect">
            <a:avLst/>
          </a:prstGeom>
        </p:spPr>
      </p:pic>
      <p:sp>
        <p:nvSpPr>
          <p:cNvPr id="3" name="Espace réservé du contenu 2"/>
          <p:cNvSpPr>
            <a:spLocks noGrp="1"/>
          </p:cNvSpPr>
          <p:nvPr>
            <p:ph sz="quarter" idx="13"/>
          </p:nvPr>
        </p:nvSpPr>
        <p:spPr>
          <a:xfrm>
            <a:off x="2208213" y="1844675"/>
            <a:ext cx="4319587"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Espace réservé du contenu 2"/>
          <p:cNvSpPr>
            <a:spLocks noGrp="1"/>
          </p:cNvSpPr>
          <p:nvPr>
            <p:ph sz="quarter" idx="14"/>
          </p:nvPr>
        </p:nvSpPr>
        <p:spPr>
          <a:xfrm>
            <a:off x="7104064" y="1844675"/>
            <a:ext cx="4356100"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4" name="Connecteur droit 3"/>
          <p:cNvCxnSpPr>
            <a:stCxn id="13" idx="2"/>
          </p:cNvCxnSpPr>
          <p:nvPr userDrawn="1"/>
        </p:nvCxnSpPr>
        <p:spPr>
          <a:xfrm flipH="1">
            <a:off x="6790765" y="1773239"/>
            <a:ext cx="43424" cy="4427536"/>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8AEB7D-A802-48CD-9615-F6C49C3DCCB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Hero White logo + Images">
    <p:spTree>
      <p:nvGrpSpPr>
        <p:cNvPr id="1" name=""/>
        <p:cNvGrpSpPr/>
        <p:nvPr/>
      </p:nvGrpSpPr>
      <p:grpSpPr>
        <a:xfrm>
          <a:off x="0" y="0"/>
          <a:ext cx="0" cy="0"/>
          <a:chOff x="0" y="0"/>
          <a:chExt cx="0" cy="0"/>
        </a:xfrm>
      </p:grpSpPr>
      <p:sp>
        <p:nvSpPr>
          <p:cNvPr id="8" name="Espace réservé pour une image  5"/>
          <p:cNvSpPr>
            <a:spLocks noGrp="1"/>
          </p:cNvSpPr>
          <p:nvPr>
            <p:ph type="pic" sz="quarter" idx="11" hasCustomPrompt="1"/>
          </p:nvPr>
        </p:nvSpPr>
        <p:spPr>
          <a:xfrm>
            <a:off x="0" y="0"/>
            <a:ext cx="7104063"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9" name="Espace réservé pour une image  5"/>
          <p:cNvSpPr>
            <a:spLocks noGrp="1"/>
          </p:cNvSpPr>
          <p:nvPr>
            <p:ph type="pic" sz="quarter" idx="12" hasCustomPrompt="1"/>
          </p:nvPr>
        </p:nvSpPr>
        <p:spPr>
          <a:xfrm>
            <a:off x="7104063" y="0"/>
            <a:ext cx="5087937"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5" name="Imag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0995" y="2241550"/>
            <a:ext cx="5173385" cy="246039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Hero Red logo + Sky Gradient">
    <p:spTree>
      <p:nvGrpSpPr>
        <p:cNvPr id="1" name=""/>
        <p:cNvGrpSpPr/>
        <p:nvPr/>
      </p:nvGrpSpPr>
      <p:grpSpPr>
        <a:xfrm>
          <a:off x="0" y="0"/>
          <a:ext cx="0" cy="0"/>
          <a:chOff x="0" y="0"/>
          <a:chExt cx="0" cy="0"/>
        </a:xfrm>
      </p:grpSpPr>
      <p:sp>
        <p:nvSpPr>
          <p:cNvPr id="11" name="Rectangle 10"/>
          <p:cNvSpPr/>
          <p:nvPr userDrawn="1"/>
        </p:nvSpPr>
        <p:spPr>
          <a:xfrm>
            <a:off x="0" y="0"/>
            <a:ext cx="7104063"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b="-49"/>
          <a:stretch/>
        </p:blipFill>
        <p:spPr>
          <a:xfrm>
            <a:off x="0" y="1047583"/>
            <a:ext cx="3270722" cy="5843209"/>
          </a:xfrm>
          <a:prstGeom prst="rect">
            <a:avLst/>
          </a:prstGeom>
        </p:spPr>
      </p:pic>
      <p:sp>
        <p:nvSpPr>
          <p:cNvPr id="12" name="Rectangle 11"/>
          <p:cNvSpPr/>
          <p:nvPr userDrawn="1"/>
        </p:nvSpPr>
        <p:spPr>
          <a:xfrm>
            <a:off x="7104063" y="0"/>
            <a:ext cx="5087938"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9575" y="-6093"/>
            <a:ext cx="3032425" cy="5949194"/>
          </a:xfrm>
          <a:prstGeom prst="rect">
            <a:avLst/>
          </a:prstGeom>
        </p:spPr>
      </p:pic>
      <p:sp>
        <p:nvSpPr>
          <p:cNvPr id="2" name="Titre 1"/>
          <p:cNvSpPr>
            <a:spLocks noGrp="1"/>
          </p:cNvSpPr>
          <p:nvPr>
            <p:ph type="ctrTitle" hasCustomPrompt="1"/>
          </p:nvPr>
        </p:nvSpPr>
        <p:spPr>
          <a:xfrm>
            <a:off x="227013" y="4689475"/>
            <a:ext cx="5832475" cy="1381811"/>
          </a:xfrm>
        </p:spPr>
        <p:txBody>
          <a:bodyPr anchor="b">
            <a:normAutofit/>
          </a:bodyPr>
          <a:lstStyle>
            <a:lvl1pPr algn="l">
              <a:defRPr sz="2800" baseline="0"/>
            </a:lvl1pPr>
          </a:lstStyle>
          <a:p>
            <a:r>
              <a:rPr lang="en-CA"/>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baseline="0">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0" name="Imag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00087" y="2250830"/>
            <a:ext cx="5127644" cy="243864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Red Text + Image">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67339" y="-6093"/>
            <a:ext cx="3032425" cy="5949194"/>
          </a:xfrm>
          <a:prstGeom prst="rect">
            <a:avLst/>
          </a:prstGeom>
        </p:spPr>
      </p:pic>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a:latin typeface="Montserrat" charset="0"/>
                <a:ea typeface="Montserrat" charset="0"/>
                <a:cs typeface="Montserrat" charset="0"/>
              </a:defRPr>
            </a:lvl1pPr>
          </a:lstStyle>
          <a:p>
            <a:r>
              <a:rPr lang="en-CA"/>
              <a:t>Insert presentation title here</a:t>
            </a:r>
          </a:p>
        </p:txBody>
      </p:sp>
      <p:sp>
        <p:nvSpPr>
          <p:cNvPr id="8"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7" name="Picture 6">
            <a:extLst>
              <a:ext uri="{FF2B5EF4-FFF2-40B4-BE49-F238E27FC236}">
                <a16:creationId xmlns:a16="http://schemas.microsoft.com/office/drawing/2014/main" id="{6F527976-EC75-4B63-99F3-67B78745E05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Title: Red Text + Sky Gradient">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8" name="Image 7"/>
          <p:cNvPicPr>
            <a:picLocks noChangeAspect="1"/>
          </p:cNvPicPr>
          <p:nvPr userDrawn="1"/>
        </p:nvPicPr>
        <p:blipFill rotWithShape="1">
          <a:blip r:embed="rId3" cstate="email">
            <a:extLst>
              <a:ext uri="{28A0092B-C50C-407E-A947-70E740481C1C}">
                <a14:useLocalDpi xmlns:a14="http://schemas.microsoft.com/office/drawing/2010/main"/>
              </a:ext>
            </a:extLst>
          </a:blip>
          <a:srcRect b="-49"/>
          <a:stretch/>
        </p:blipFill>
        <p:spPr>
          <a:xfrm>
            <a:off x="1706148" y="1052513"/>
            <a:ext cx="3267962" cy="5838279"/>
          </a:xfrm>
          <a:prstGeom prst="rect">
            <a:avLst/>
          </a:prstGeom>
        </p:spPr>
      </p:pic>
      <p:sp>
        <p:nvSpPr>
          <p:cNvPr id="2" name="Titre 1"/>
          <p:cNvSpPr>
            <a:spLocks noGrp="1"/>
          </p:cNvSpPr>
          <p:nvPr>
            <p:ph type="ctrTitle" hasCustomPrompt="1"/>
          </p:nvPr>
        </p:nvSpPr>
        <p:spPr>
          <a:xfrm>
            <a:off x="2208213" y="620713"/>
            <a:ext cx="9251950" cy="5022206"/>
          </a:xfrm>
        </p:spPr>
        <p:txBody>
          <a:bodyPr anchor="ctr">
            <a:normAutofit/>
          </a:bodyPr>
          <a:lstStyle>
            <a:lvl1pPr algn="ctr">
              <a:defRPr sz="5400" b="0" i="0">
                <a:latin typeface="Montserrat" charset="0"/>
                <a:ea typeface="Montserrat" charset="0"/>
                <a:cs typeface="Montserrat" charset="0"/>
              </a:defRPr>
            </a:lvl1pPr>
          </a:lstStyle>
          <a:p>
            <a:r>
              <a:rPr lang="en-CA"/>
              <a:t>Insert presentation title here</a:t>
            </a:r>
          </a:p>
        </p:txBody>
      </p:sp>
      <p:sp>
        <p:nvSpPr>
          <p:cNvPr id="9"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12"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0" name="Picture 9">
            <a:extLst>
              <a:ext uri="{FF2B5EF4-FFF2-40B4-BE49-F238E27FC236}">
                <a16:creationId xmlns:a16="http://schemas.microsoft.com/office/drawing/2014/main" id="{89DA6F6C-6346-4BE9-ABC1-8D88E880107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4337"/>
              </a:solidFill>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a:t>Insert presentation title </a:t>
            </a:r>
            <a:br>
              <a:rPr lang="en-CA"/>
            </a:br>
            <a:r>
              <a:rPr lang="en-CA"/>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8" name="Picture 7">
            <a:extLst>
              <a:ext uri="{FF2B5EF4-FFF2-40B4-BE49-F238E27FC236}">
                <a16:creationId xmlns:a16="http://schemas.microsoft.com/office/drawing/2014/main" id="{5C0864FA-029F-4B1F-893B-B2874DB452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Title: White Text + Image Gradient">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a:t>Insert presentation title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Insert sub-title here</a:t>
            </a:r>
          </a:p>
        </p:txBody>
      </p:sp>
      <p:pic>
        <p:nvPicPr>
          <p:cNvPr id="7" name="Picture 6">
            <a:extLst>
              <a:ext uri="{FF2B5EF4-FFF2-40B4-BE49-F238E27FC236}">
                <a16:creationId xmlns:a16="http://schemas.microsoft.com/office/drawing/2014/main" id="{46BF9924-DD41-4194-A4EC-2566FB92E6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Section: 2 Images">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10" name="Espace réservé pour une image  5"/>
          <p:cNvSpPr>
            <a:spLocks noGrp="1"/>
          </p:cNvSpPr>
          <p:nvPr>
            <p:ph type="pic" sz="quarter" idx="13" hasCustomPrompt="1"/>
          </p:nvPr>
        </p:nvSpPr>
        <p:spPr>
          <a:xfrm>
            <a:off x="3179763" y="0"/>
            <a:ext cx="5832475"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lvl1pPr>
              <a:defRPr/>
            </a:lvl1pPr>
          </a:lstStyle>
          <a:p>
            <a:r>
              <a:rPr lang="en-CA"/>
              <a:t>Insert section title here</a:t>
            </a:r>
          </a:p>
        </p:txBody>
      </p:sp>
      <p:sp>
        <p:nvSpPr>
          <p:cNvPr id="14" name="Espace réservé pour une image  5"/>
          <p:cNvSpPr>
            <a:spLocks noGrp="1"/>
          </p:cNvSpPr>
          <p:nvPr>
            <p:ph type="pic" sz="quarter" idx="14" hasCustomPrompt="1"/>
          </p:nvPr>
        </p:nvSpPr>
        <p:spPr>
          <a:xfrm>
            <a:off x="9010651" y="0"/>
            <a:ext cx="3181349"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8" name="Picture 7">
            <a:extLst>
              <a:ext uri="{FF2B5EF4-FFF2-40B4-BE49-F238E27FC236}">
                <a16:creationId xmlns:a16="http://schemas.microsoft.com/office/drawing/2014/main" id="{D3281B46-FC1F-4109-948D-2EE98CA481A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extLst>
      <p:ext uri="{BB962C8B-B14F-4D97-AF65-F5344CB8AC3E}">
        <p14:creationId xmlns:p14="http://schemas.microsoft.com/office/powerpoint/2010/main" val="1048241360"/>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Section: 1 imag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10" name="Espace réservé pour une image  5"/>
          <p:cNvSpPr>
            <a:spLocks noGrp="1"/>
          </p:cNvSpPr>
          <p:nvPr>
            <p:ph type="pic" sz="quarter" idx="13" hasCustomPrompt="1"/>
          </p:nvPr>
        </p:nvSpPr>
        <p:spPr>
          <a:xfrm>
            <a:off x="3179763" y="0"/>
            <a:ext cx="9012237"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p>
            <a:r>
              <a:rPr lang="en-CA"/>
              <a:t>Insert section title here</a:t>
            </a:r>
          </a:p>
        </p:txBody>
      </p:sp>
      <p:pic>
        <p:nvPicPr>
          <p:cNvPr id="6" name="Imag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7" name="Picture 6">
            <a:extLst>
              <a:ext uri="{FF2B5EF4-FFF2-40B4-BE49-F238E27FC236}">
                <a16:creationId xmlns:a16="http://schemas.microsoft.com/office/drawing/2014/main" id="{D4F12C1D-A3A6-40B1-9241-15FE4472B6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938" b="-1"/>
          <a:stretch/>
        </p:blipFill>
        <p:spPr>
          <a:xfrm>
            <a:off x="389672" y="5294742"/>
            <a:ext cx="684329" cy="597383"/>
          </a:xfrm>
          <a:prstGeom prst="rect">
            <a:avLst/>
          </a:prstGeom>
        </p:spPr>
      </p:pic>
    </p:spTree>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703388" y="2231048"/>
            <a:ext cx="9756775" cy="3969727"/>
          </a:xfrm>
          <a:prstGeom prst="rect">
            <a:avLst/>
          </a:prstGeom>
        </p:spPr>
        <p:txBody>
          <a:bodyPr vert="horz" lIns="91440" tIns="45720" rIns="91440" bIns="45720" rtlCol="0">
            <a:normAutofit/>
          </a:bodyPr>
          <a:lstStyle/>
          <a:p>
            <a:pPr lvl="0"/>
            <a:r>
              <a:rPr lang="en-CA" err="1"/>
              <a:t>Cliquez</a:t>
            </a:r>
            <a:r>
              <a:rPr lang="en-CA"/>
              <a:t> pour modifier les styles du </a:t>
            </a:r>
            <a:r>
              <a:rPr lang="en-CA" err="1"/>
              <a:t>texte</a:t>
            </a:r>
            <a:r>
              <a:rPr lang="en-CA"/>
              <a:t> du masque</a:t>
            </a:r>
          </a:p>
          <a:p>
            <a:pPr lvl="1"/>
            <a:r>
              <a:rPr lang="en-CA" err="1"/>
              <a:t>Deuxième</a:t>
            </a:r>
            <a:r>
              <a:rPr lang="en-CA"/>
              <a:t> </a:t>
            </a:r>
            <a:r>
              <a:rPr lang="en-CA" err="1"/>
              <a:t>niveau</a:t>
            </a:r>
            <a:endParaRPr lang="en-CA"/>
          </a:p>
          <a:p>
            <a:pPr lvl="2"/>
            <a:r>
              <a:rPr lang="en-CA" err="1"/>
              <a:t>Troisième</a:t>
            </a:r>
            <a:r>
              <a:rPr lang="en-CA"/>
              <a:t> </a:t>
            </a:r>
            <a:r>
              <a:rPr lang="en-CA" err="1"/>
              <a:t>niveau</a:t>
            </a:r>
            <a:endParaRPr lang="en-CA"/>
          </a:p>
          <a:p>
            <a:pPr lvl="3"/>
            <a:r>
              <a:rPr lang="en-CA" err="1"/>
              <a:t>Quatrième</a:t>
            </a:r>
            <a:r>
              <a:rPr lang="en-CA"/>
              <a:t> </a:t>
            </a:r>
            <a:r>
              <a:rPr lang="en-CA" err="1"/>
              <a:t>niveau</a:t>
            </a:r>
            <a:endParaRPr lang="en-CA"/>
          </a:p>
          <a:p>
            <a:pPr lvl="4"/>
            <a:r>
              <a:rPr lang="en-CA" err="1"/>
              <a:t>Cinquième</a:t>
            </a:r>
            <a:r>
              <a:rPr lang="en-CA"/>
              <a:t> </a:t>
            </a:r>
            <a:r>
              <a:rPr lang="en-CA" err="1"/>
              <a:t>niveau</a:t>
            </a:r>
            <a:endParaRPr lang="en-CA"/>
          </a:p>
        </p:txBody>
      </p:sp>
      <p:sp>
        <p:nvSpPr>
          <p:cNvPr id="6" name="Espace réservé du numéro de diapositive 5"/>
          <p:cNvSpPr>
            <a:spLocks noGrp="1"/>
          </p:cNvSpPr>
          <p:nvPr>
            <p:ph type="sldNum" sz="quarter" idx="4"/>
          </p:nvPr>
        </p:nvSpPr>
        <p:spPr>
          <a:xfrm>
            <a:off x="227014" y="3465513"/>
            <a:ext cx="1404936" cy="323850"/>
          </a:xfrm>
          <a:prstGeom prst="rect">
            <a:avLst/>
          </a:prstGeom>
        </p:spPr>
        <p:txBody>
          <a:bodyPr vert="horz" lIns="91440" tIns="45720" rIns="91440" bIns="45720" rtlCol="0" anchor="ctr"/>
          <a:lstStyle>
            <a:lvl1pPr algn="l">
              <a:defRPr sz="1000">
                <a:solidFill>
                  <a:srgbClr val="FF4337"/>
                </a:solidFill>
                <a:latin typeface="Montserrat" charset="0"/>
                <a:ea typeface="Montserrat" charset="0"/>
                <a:cs typeface="Montserrat" charset="0"/>
              </a:defRPr>
            </a:lvl1pPr>
          </a:lstStyle>
          <a:p>
            <a:fld id="{52326D77-2960-1A4A-B5CA-B95B3484A035}" type="slidenum">
              <a:rPr lang="en-CA" smtClean="0"/>
              <a:pPr/>
              <a:t>‹#›</a:t>
            </a:fld>
            <a:endParaRPr lang="en-CA" dirty="0"/>
          </a:p>
        </p:txBody>
      </p:sp>
      <p:sp>
        <p:nvSpPr>
          <p:cNvPr id="11" name="Espace réservé du pied de page 10"/>
          <p:cNvSpPr>
            <a:spLocks noGrp="1"/>
          </p:cNvSpPr>
          <p:nvPr>
            <p:ph type="ftr" sz="quarter" idx="3"/>
          </p:nvPr>
        </p:nvSpPr>
        <p:spPr>
          <a:xfrm>
            <a:off x="227014" y="225425"/>
            <a:ext cx="1326016" cy="755649"/>
          </a:xfrm>
          <a:prstGeom prst="rect">
            <a:avLst/>
          </a:prstGeom>
        </p:spPr>
        <p:txBody>
          <a:bodyPr vert="horz" lIns="91440" tIns="45720" rIns="91440" bIns="45720" rtlCol="0" anchor="t"/>
          <a:lstStyle>
            <a:lvl1pPr algn="l">
              <a:defRPr sz="1000">
                <a:solidFill>
                  <a:srgbClr val="FF4337"/>
                </a:solidFill>
                <a:latin typeface="Montserrat" charset="0"/>
                <a:ea typeface="Montserrat" charset="0"/>
                <a:cs typeface="Montserrat" charset="0"/>
              </a:defRPr>
            </a:lvl1pPr>
          </a:lstStyle>
          <a:p>
            <a:r>
              <a:rPr lang="en-CA" dirty="0"/>
              <a:t>At a glance</a:t>
            </a:r>
          </a:p>
        </p:txBody>
      </p:sp>
      <p:pic>
        <p:nvPicPr>
          <p:cNvPr id="12" name="Image 11"/>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07023" y="6202800"/>
            <a:ext cx="900111" cy="429024"/>
          </a:xfrm>
          <a:prstGeom prst="rect">
            <a:avLst/>
          </a:prstGeom>
        </p:spPr>
      </p:pic>
      <p:sp>
        <p:nvSpPr>
          <p:cNvPr id="13" name="Espace réservé du titre 12"/>
          <p:cNvSpPr>
            <a:spLocks noGrp="1"/>
          </p:cNvSpPr>
          <p:nvPr>
            <p:ph type="title"/>
          </p:nvPr>
        </p:nvSpPr>
        <p:spPr>
          <a:xfrm>
            <a:off x="1703388" y="620713"/>
            <a:ext cx="9756775" cy="1152525"/>
          </a:xfrm>
          <a:prstGeom prst="rect">
            <a:avLst/>
          </a:prstGeom>
        </p:spPr>
        <p:txBody>
          <a:bodyPr vert="horz" lIns="91440" tIns="45720" rIns="91440" bIns="45720" rtlCol="0" anchor="t">
            <a:normAutofit/>
          </a:bodyPr>
          <a:lstStyle/>
          <a:p>
            <a:endParaRPr lang="en-CA"/>
          </a:p>
        </p:txBody>
      </p:sp>
    </p:spTree>
    <p:extLst>
      <p:ext uri="{BB962C8B-B14F-4D97-AF65-F5344CB8AC3E}">
        <p14:creationId xmlns:p14="http://schemas.microsoft.com/office/powerpoint/2010/main" val="15619615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9" r:id="rId4"/>
    <p:sldLayoutId id="2147483658" r:id="rId5"/>
    <p:sldLayoutId id="2147483666" r:id="rId6"/>
    <p:sldLayoutId id="2147483661" r:id="rId7"/>
    <p:sldLayoutId id="2147483649" r:id="rId8"/>
    <p:sldLayoutId id="2147483664" r:id="rId9"/>
    <p:sldLayoutId id="2147483662" r:id="rId10"/>
    <p:sldLayoutId id="2147483663" r:id="rId11"/>
    <p:sldLayoutId id="2147483665" r:id="rId12"/>
    <p:sldLayoutId id="2147483668" r:id="rId13"/>
    <p:sldLayoutId id="2147483650" r:id="rId14"/>
    <p:sldLayoutId id="2147483660" r:id="rId15"/>
  </p:sldLayoutIdLst>
  <p:hf hdr="0" dt="0"/>
  <p:txStyles>
    <p:title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p:titleStyle>
    <p:body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p15:clr>
            <a:srgbClr val="F26B43"/>
          </p15:clr>
        </p15:guide>
        <p15:guide id="2" pos="7537">
          <p15:clr>
            <a:srgbClr val="F26B43"/>
          </p15:clr>
        </p15:guide>
        <p15:guide id="3" pos="3863">
          <p15:clr>
            <a:srgbClr val="F26B43"/>
          </p15:clr>
        </p15:guide>
        <p15:guide id="4" pos="3817">
          <p15:clr>
            <a:srgbClr val="F26B43"/>
          </p15:clr>
        </p15:guide>
        <p15:guide id="5" pos="415">
          <p15:clr>
            <a:srgbClr val="F26B43"/>
          </p15:clr>
        </p15:guide>
        <p15:guide id="6" pos="710">
          <p15:clr>
            <a:srgbClr val="F26B43"/>
          </p15:clr>
        </p15:guide>
        <p15:guide id="7" pos="756">
          <p15:clr>
            <a:srgbClr val="F26B43"/>
          </p15:clr>
        </p15:guide>
        <p15:guide id="8" pos="461">
          <p15:clr>
            <a:srgbClr val="F26B43"/>
          </p15:clr>
        </p15:guide>
        <p15:guide id="9" pos="1028">
          <p15:clr>
            <a:srgbClr val="F26B43"/>
          </p15:clr>
        </p15:guide>
        <p15:guide id="10" pos="1073">
          <p15:clr>
            <a:srgbClr val="F26B43"/>
          </p15:clr>
        </p15:guide>
        <p15:guide id="11" pos="1345">
          <p15:clr>
            <a:srgbClr val="F26B43"/>
          </p15:clr>
        </p15:guide>
        <p15:guide id="12" pos="1391">
          <p15:clr>
            <a:srgbClr val="F26B43"/>
          </p15:clr>
        </p15:guide>
        <p15:guide id="13" pos="1640">
          <p15:clr>
            <a:srgbClr val="F26B43"/>
          </p15:clr>
        </p15:guide>
        <p15:guide id="14" pos="1685">
          <p15:clr>
            <a:srgbClr val="F26B43"/>
          </p15:clr>
        </p15:guide>
        <p15:guide id="15" pos="1958">
          <p15:clr>
            <a:srgbClr val="F26B43"/>
          </p15:clr>
        </p15:guide>
        <p15:guide id="16" pos="2003">
          <p15:clr>
            <a:srgbClr val="F26B43"/>
          </p15:clr>
        </p15:guide>
        <p15:guide id="17" pos="2275">
          <p15:clr>
            <a:srgbClr val="F26B43"/>
          </p15:clr>
        </p15:guide>
        <p15:guide id="18" pos="2320">
          <p15:clr>
            <a:srgbClr val="F26B43"/>
          </p15:clr>
        </p15:guide>
        <p15:guide id="19" pos="2570">
          <p15:clr>
            <a:srgbClr val="F26B43"/>
          </p15:clr>
        </p15:guide>
        <p15:guide id="20" pos="2615">
          <p15:clr>
            <a:srgbClr val="F26B43"/>
          </p15:clr>
        </p15:guide>
        <p15:guide id="21" pos="2865">
          <p15:clr>
            <a:srgbClr val="F26B43"/>
          </p15:clr>
        </p15:guide>
        <p15:guide id="22" pos="2933">
          <p15:clr>
            <a:srgbClr val="F26B43"/>
          </p15:clr>
        </p15:guide>
        <p15:guide id="23" pos="3205">
          <p15:clr>
            <a:srgbClr val="F26B43"/>
          </p15:clr>
        </p15:guide>
        <p15:guide id="24" pos="3250">
          <p15:clr>
            <a:srgbClr val="F26B43"/>
          </p15:clr>
        </p15:guide>
        <p15:guide id="25" pos="3500">
          <p15:clr>
            <a:srgbClr val="F26B43"/>
          </p15:clr>
        </p15:guide>
        <p15:guide id="26" pos="3545">
          <p15:clr>
            <a:srgbClr val="F26B43"/>
          </p15:clr>
        </p15:guide>
        <p15:guide id="27" pos="4112">
          <p15:clr>
            <a:srgbClr val="F26B43"/>
          </p15:clr>
        </p15:guide>
        <p15:guide id="28" pos="4158">
          <p15:clr>
            <a:srgbClr val="F26B43"/>
          </p15:clr>
        </p15:guide>
        <p15:guide id="29" pos="4430">
          <p15:clr>
            <a:srgbClr val="F26B43"/>
          </p15:clr>
        </p15:guide>
        <p15:guide id="30" pos="4475">
          <p15:clr>
            <a:srgbClr val="F26B43"/>
          </p15:clr>
        </p15:guide>
        <p15:guide id="31" pos="4747">
          <p15:clr>
            <a:srgbClr val="F26B43"/>
          </p15:clr>
        </p15:guide>
        <p15:guide id="32" pos="4793">
          <p15:clr>
            <a:srgbClr val="F26B43"/>
          </p15:clr>
        </p15:guide>
        <p15:guide id="33" pos="5042">
          <p15:clr>
            <a:srgbClr val="F26B43"/>
          </p15:clr>
        </p15:guide>
        <p15:guide id="34" pos="5087">
          <p15:clr>
            <a:srgbClr val="F26B43"/>
          </p15:clr>
        </p15:guide>
        <p15:guide id="35" pos="5360">
          <p15:clr>
            <a:srgbClr val="F26B43"/>
          </p15:clr>
        </p15:guide>
        <p15:guide id="36" pos="5677">
          <p15:clr>
            <a:srgbClr val="F26B43"/>
          </p15:clr>
        </p15:guide>
        <p15:guide id="37" pos="5722">
          <p15:clr>
            <a:srgbClr val="F26B43"/>
          </p15:clr>
        </p15:guide>
        <p15:guide id="38" pos="5405">
          <p15:clr>
            <a:srgbClr val="F26B43"/>
          </p15:clr>
        </p15:guide>
        <p15:guide id="39" pos="5972">
          <p15:clr>
            <a:srgbClr val="F26B43"/>
          </p15:clr>
        </p15:guide>
        <p15:guide id="40" pos="6017">
          <p15:clr>
            <a:srgbClr val="F26B43"/>
          </p15:clr>
        </p15:guide>
        <p15:guide id="41" pos="6289">
          <p15:clr>
            <a:srgbClr val="F26B43"/>
          </p15:clr>
        </p15:guide>
        <p15:guide id="42" pos="6335">
          <p15:clr>
            <a:srgbClr val="F26B43"/>
          </p15:clr>
        </p15:guide>
        <p15:guide id="43" pos="6607">
          <p15:clr>
            <a:srgbClr val="F26B43"/>
          </p15:clr>
        </p15:guide>
        <p15:guide id="44" pos="6652">
          <p15:clr>
            <a:srgbClr val="F26B43"/>
          </p15:clr>
        </p15:guide>
        <p15:guide id="45" pos="6902">
          <p15:clr>
            <a:srgbClr val="F26B43"/>
          </p15:clr>
        </p15:guide>
        <p15:guide id="46" pos="6947">
          <p15:clr>
            <a:srgbClr val="F26B43"/>
          </p15:clr>
        </p15:guide>
        <p15:guide id="47" pos="7219">
          <p15:clr>
            <a:srgbClr val="F26B43"/>
          </p15:clr>
        </p15:guide>
        <p15:guide id="48" pos="7265">
          <p15:clr>
            <a:srgbClr val="F26B43"/>
          </p15:clr>
        </p15:guide>
        <p15:guide id="49" orient="horz" pos="142">
          <p15:clr>
            <a:srgbClr val="F26B43"/>
          </p15:clr>
        </p15:guide>
        <p15:guide id="50" orient="horz" pos="346">
          <p15:clr>
            <a:srgbClr val="F26B43"/>
          </p15:clr>
        </p15:guide>
        <p15:guide id="51" orient="horz" pos="391">
          <p15:clr>
            <a:srgbClr val="F26B43"/>
          </p15:clr>
        </p15:guide>
        <p15:guide id="52" orient="horz" pos="618">
          <p15:clr>
            <a:srgbClr val="F26B43"/>
          </p15:clr>
        </p15:guide>
        <p15:guide id="53" orient="horz" pos="663">
          <p15:clr>
            <a:srgbClr val="F26B43"/>
          </p15:clr>
        </p15:guide>
        <p15:guide id="54" orient="horz" pos="867">
          <p15:clr>
            <a:srgbClr val="F26B43"/>
          </p15:clr>
        </p15:guide>
        <p15:guide id="55" orient="horz" pos="913">
          <p15:clr>
            <a:srgbClr val="F26B43"/>
          </p15:clr>
        </p15:guide>
        <p15:guide id="56" orient="horz" pos="1117">
          <p15:clr>
            <a:srgbClr val="F26B43"/>
          </p15:clr>
        </p15:guide>
        <p15:guide id="57" orient="horz" pos="1162">
          <p15:clr>
            <a:srgbClr val="F26B43"/>
          </p15:clr>
        </p15:guide>
        <p15:guide id="58" orient="horz" pos="1366">
          <p15:clr>
            <a:srgbClr val="F26B43"/>
          </p15:clr>
        </p15:guide>
        <p15:guide id="59" orient="horz" pos="1412">
          <p15:clr>
            <a:srgbClr val="F26B43"/>
          </p15:clr>
        </p15:guide>
        <p15:guide id="60" orient="horz" pos="1616">
          <p15:clr>
            <a:srgbClr val="F26B43"/>
          </p15:clr>
        </p15:guide>
        <p15:guide id="61" orient="horz" pos="1684">
          <p15:clr>
            <a:srgbClr val="F26B43"/>
          </p15:clr>
        </p15:guide>
        <p15:guide id="62" orient="horz" pos="1888">
          <p15:clr>
            <a:srgbClr val="F26B43"/>
          </p15:clr>
        </p15:guide>
        <p15:guide id="63" orient="horz" pos="1933">
          <p15:clr>
            <a:srgbClr val="F26B43"/>
          </p15:clr>
        </p15:guide>
        <p15:guide id="64" orient="horz" pos="2137">
          <p15:clr>
            <a:srgbClr val="F26B43"/>
          </p15:clr>
        </p15:guide>
        <p15:guide id="65" orient="horz" pos="2183">
          <p15:clr>
            <a:srgbClr val="F26B43"/>
          </p15:clr>
        </p15:guide>
        <p15:guide id="66" orient="horz" pos="2387">
          <p15:clr>
            <a:srgbClr val="F26B43"/>
          </p15:clr>
        </p15:guide>
        <p15:guide id="67" orient="horz" pos="2432">
          <p15:clr>
            <a:srgbClr val="F26B43"/>
          </p15:clr>
        </p15:guide>
        <p15:guide id="68" orient="horz" pos="2636">
          <p15:clr>
            <a:srgbClr val="F26B43"/>
          </p15:clr>
        </p15:guide>
        <p15:guide id="69" orient="horz" pos="2682">
          <p15:clr>
            <a:srgbClr val="F26B43"/>
          </p15:clr>
        </p15:guide>
        <p15:guide id="70" orient="horz" pos="2908">
          <p15:clr>
            <a:srgbClr val="F26B43"/>
          </p15:clr>
        </p15:guide>
        <p15:guide id="71" orient="horz" pos="2954">
          <p15:clr>
            <a:srgbClr val="F26B43"/>
          </p15:clr>
        </p15:guide>
        <p15:guide id="72" orient="horz" pos="3158">
          <p15:clr>
            <a:srgbClr val="F26B43"/>
          </p15:clr>
        </p15:guide>
        <p15:guide id="73" orient="horz" pos="3203">
          <p15:clr>
            <a:srgbClr val="F26B43"/>
          </p15:clr>
        </p15:guide>
        <p15:guide id="74" orient="horz" pos="3407">
          <p15:clr>
            <a:srgbClr val="F26B43"/>
          </p15:clr>
        </p15:guide>
        <p15:guide id="75" orient="horz" pos="3453">
          <p15:clr>
            <a:srgbClr val="F26B43"/>
          </p15:clr>
        </p15:guide>
        <p15:guide id="76" orient="horz" pos="3657">
          <p15:clr>
            <a:srgbClr val="F26B43"/>
          </p15:clr>
        </p15:guide>
        <p15:guide id="77" orient="horz" pos="3702">
          <p15:clr>
            <a:srgbClr val="F26B43"/>
          </p15:clr>
        </p15:guide>
        <p15:guide id="78" orient="horz" pos="3906">
          <p15:clr>
            <a:srgbClr val="F26B43"/>
          </p15:clr>
        </p15:guide>
        <p15:guide id="79" orient="horz" pos="3952">
          <p15:clr>
            <a:srgbClr val="F26B43"/>
          </p15:clr>
        </p15:guide>
        <p15:guide id="80" orient="horz" pos="417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4.svg"/><Relationship Id="rId12"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4.svg"/><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mailto:Opreview@townofws.ca" TargetMode="External"/><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2.png"/><Relationship Id="rId4" Type="http://schemas.openxmlformats.org/officeDocument/2006/relationships/hyperlink" Target="http://www.cometogetherws.ca/opr" TargetMode="Externa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hoto, sitting, green&#10;&#10;Description automatically generated">
            <a:extLst>
              <a:ext uri="{FF2B5EF4-FFF2-40B4-BE49-F238E27FC236}">
                <a16:creationId xmlns:a16="http://schemas.microsoft.com/office/drawing/2014/main" id="{863CAB46-8071-4536-A983-BD9DBF7647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86" t="5564" r="2435"/>
          <a:stretch/>
        </p:blipFill>
        <p:spPr>
          <a:xfrm>
            <a:off x="4560844" y="0"/>
            <a:ext cx="3826043" cy="4465582"/>
          </a:xfrm>
          <a:prstGeom prst="rect">
            <a:avLst/>
          </a:prstGeom>
        </p:spPr>
      </p:pic>
      <p:pic>
        <p:nvPicPr>
          <p:cNvPr id="27" name="Picture 26" descr="A picture containing water&#10;&#10;Description automatically generated">
            <a:extLst>
              <a:ext uri="{FF2B5EF4-FFF2-40B4-BE49-F238E27FC236}">
                <a16:creationId xmlns:a16="http://schemas.microsoft.com/office/drawing/2014/main" id="{97B74144-455E-4010-8DCC-14B38597EF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92"/>
          <a:stretch/>
        </p:blipFill>
        <p:spPr>
          <a:xfrm>
            <a:off x="8476632" y="0"/>
            <a:ext cx="3715368" cy="6858000"/>
          </a:xfrm>
          <a:prstGeom prst="rect">
            <a:avLst/>
          </a:prstGeom>
        </p:spPr>
      </p:pic>
      <p:pic>
        <p:nvPicPr>
          <p:cNvPr id="28" name="Picture 27">
            <a:extLst>
              <a:ext uri="{FF2B5EF4-FFF2-40B4-BE49-F238E27FC236}">
                <a16:creationId xmlns:a16="http://schemas.microsoft.com/office/drawing/2014/main" id="{CCECC2EF-81BE-4B31-B741-8316B41577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058" r="2257"/>
          <a:stretch/>
        </p:blipFill>
        <p:spPr>
          <a:xfrm>
            <a:off x="4560842" y="4465582"/>
            <a:ext cx="3826043" cy="2392418"/>
          </a:xfrm>
          <a:prstGeom prst="rect">
            <a:avLst/>
          </a:prstGeom>
        </p:spPr>
      </p:pic>
      <p:pic>
        <p:nvPicPr>
          <p:cNvPr id="29" name="Picture 28" descr="A picture containing water&#10;&#10;Description automatically generated">
            <a:extLst>
              <a:ext uri="{FF2B5EF4-FFF2-40B4-BE49-F238E27FC236}">
                <a16:creationId xmlns:a16="http://schemas.microsoft.com/office/drawing/2014/main" id="{27053DE0-8651-4674-9D34-CF7AE2BE2C0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7318" b="52845"/>
          <a:stretch/>
        </p:blipFill>
        <p:spPr>
          <a:xfrm>
            <a:off x="354410" y="1344811"/>
            <a:ext cx="2968900" cy="1222220"/>
          </a:xfrm>
          <a:prstGeom prst="rect">
            <a:avLst/>
          </a:prstGeom>
        </p:spPr>
      </p:pic>
      <p:sp>
        <p:nvSpPr>
          <p:cNvPr id="7" name="TextBox 6">
            <a:extLst>
              <a:ext uri="{FF2B5EF4-FFF2-40B4-BE49-F238E27FC236}">
                <a16:creationId xmlns:a16="http://schemas.microsoft.com/office/drawing/2014/main" id="{0AC2B0A4-76DB-4099-A83A-13C9CEB2D8E4}"/>
              </a:ext>
            </a:extLst>
          </p:cNvPr>
          <p:cNvSpPr txBox="1"/>
          <p:nvPr/>
        </p:nvSpPr>
        <p:spPr>
          <a:xfrm>
            <a:off x="0" y="3429000"/>
            <a:ext cx="4324463" cy="1308050"/>
          </a:xfrm>
          <a:prstGeom prst="rect">
            <a:avLst/>
          </a:prstGeom>
          <a:noFill/>
        </p:spPr>
        <p:txBody>
          <a:bodyPr wrap="square" rtlCol="0">
            <a:spAutoFit/>
          </a:bodyPr>
          <a:lstStyle/>
          <a:p>
            <a:pPr algn="ctr"/>
            <a:r>
              <a:rPr lang="en-US" b="1" dirty="0">
                <a:solidFill>
                  <a:srgbClr val="FF0000"/>
                </a:solidFill>
              </a:rPr>
              <a:t>Public Open House</a:t>
            </a:r>
            <a:endParaRPr lang="en-CA" sz="1100" b="1" dirty="0">
              <a:solidFill>
                <a:srgbClr val="FF0000"/>
              </a:solidFill>
            </a:endParaRPr>
          </a:p>
          <a:p>
            <a:pPr algn="ctr"/>
            <a:endParaRPr lang="en-CA" sz="1100" b="1" dirty="0">
              <a:solidFill>
                <a:srgbClr val="FF0000"/>
              </a:solidFill>
            </a:endParaRPr>
          </a:p>
          <a:p>
            <a:pPr algn="ctr"/>
            <a:r>
              <a:rPr lang="en-CA" b="1" dirty="0">
                <a:solidFill>
                  <a:srgbClr val="FF0000"/>
                </a:solidFill>
              </a:rPr>
              <a:t>October 7th, 2021</a:t>
            </a:r>
          </a:p>
          <a:p>
            <a:pPr algn="ctr"/>
            <a:endParaRPr lang="en-CA" sz="1600" b="1" dirty="0"/>
          </a:p>
          <a:p>
            <a:endParaRPr lang="en-CA" sz="1600" dirty="0"/>
          </a:p>
        </p:txBody>
      </p:sp>
      <p:pic>
        <p:nvPicPr>
          <p:cNvPr id="9" name="Picture 8" descr="A close up of a sign&#10;&#10;Description automatically generated">
            <a:extLst>
              <a:ext uri="{FF2B5EF4-FFF2-40B4-BE49-F238E27FC236}">
                <a16:creationId xmlns:a16="http://schemas.microsoft.com/office/drawing/2014/main" id="{6282B2B3-F2DA-438C-A893-7F3E97893D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410" y="238090"/>
            <a:ext cx="2434487" cy="1049534"/>
          </a:xfrm>
          <a:prstGeom prst="rect">
            <a:avLst/>
          </a:prstGeom>
        </p:spPr>
      </p:pic>
      <p:pic>
        <p:nvPicPr>
          <p:cNvPr id="4" name="Picture 3">
            <a:extLst>
              <a:ext uri="{FF2B5EF4-FFF2-40B4-BE49-F238E27FC236}">
                <a16:creationId xmlns:a16="http://schemas.microsoft.com/office/drawing/2014/main" id="{6EAC8A47-822D-467A-9755-1AD55FF205D3}"/>
              </a:ext>
            </a:extLst>
          </p:cNvPr>
          <p:cNvPicPr>
            <a:picLocks noChangeAspect="1"/>
          </p:cNvPicPr>
          <p:nvPr/>
        </p:nvPicPr>
        <p:blipFill>
          <a:blip r:embed="rId8"/>
          <a:stretch>
            <a:fillRect/>
          </a:stretch>
        </p:blipFill>
        <p:spPr>
          <a:xfrm>
            <a:off x="0" y="5342703"/>
            <a:ext cx="2038350" cy="638175"/>
          </a:xfrm>
          <a:prstGeom prst="rect">
            <a:avLst/>
          </a:prstGeom>
        </p:spPr>
      </p:pic>
    </p:spTree>
    <p:extLst>
      <p:ext uri="{BB962C8B-B14F-4D97-AF65-F5344CB8AC3E}">
        <p14:creationId xmlns:p14="http://schemas.microsoft.com/office/powerpoint/2010/main" val="70096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10</a:t>
            </a:fld>
            <a:endParaRPr lang="en-CA" dirty="0"/>
          </a:p>
        </p:txBody>
      </p:sp>
      <p:sp>
        <p:nvSpPr>
          <p:cNvPr id="19" name="object 21">
            <a:extLst>
              <a:ext uri="{FF2B5EF4-FFF2-40B4-BE49-F238E27FC236}">
                <a16:creationId xmlns:a16="http://schemas.microsoft.com/office/drawing/2014/main" id="{A0604592-0FB3-422F-8ADE-B925215F5D01}"/>
              </a:ext>
            </a:extLst>
          </p:cNvPr>
          <p:cNvSpPr/>
          <p:nvPr/>
        </p:nvSpPr>
        <p:spPr>
          <a:xfrm>
            <a:off x="7998001" y="2486269"/>
            <a:ext cx="753745" cy="852805"/>
          </a:xfrm>
          <a:custGeom>
            <a:avLst/>
            <a:gdLst/>
            <a:ahLst/>
            <a:cxnLst/>
            <a:rect l="l" t="t" r="r" b="b"/>
            <a:pathLst>
              <a:path w="753745" h="852805">
                <a:moveTo>
                  <a:pt x="425221" y="852779"/>
                </a:moveTo>
                <a:lnTo>
                  <a:pt x="424849" y="731775"/>
                </a:lnTo>
                <a:lnTo>
                  <a:pt x="424726" y="669274"/>
                </a:lnTo>
                <a:lnTo>
                  <a:pt x="424849" y="645325"/>
                </a:lnTo>
                <a:lnTo>
                  <a:pt x="425221" y="639978"/>
                </a:lnTo>
                <a:lnTo>
                  <a:pt x="474344" y="589572"/>
                </a:lnTo>
                <a:lnTo>
                  <a:pt x="481773" y="593992"/>
                </a:lnTo>
                <a:lnTo>
                  <a:pt x="489488" y="597892"/>
                </a:lnTo>
                <a:lnTo>
                  <a:pt x="534395" y="609429"/>
                </a:lnTo>
                <a:lnTo>
                  <a:pt x="544258" y="609790"/>
                </a:lnTo>
                <a:lnTo>
                  <a:pt x="567889" y="607621"/>
                </a:lnTo>
                <a:lnTo>
                  <a:pt x="611556" y="590888"/>
                </a:lnTo>
                <a:lnTo>
                  <a:pt x="646135" y="559945"/>
                </a:lnTo>
                <a:lnTo>
                  <a:pt x="667002" y="520018"/>
                </a:lnTo>
                <a:lnTo>
                  <a:pt x="671791" y="497801"/>
                </a:lnTo>
                <a:lnTo>
                  <a:pt x="688713" y="489816"/>
                </a:lnTo>
                <a:lnTo>
                  <a:pt x="729983" y="452716"/>
                </a:lnTo>
                <a:lnTo>
                  <a:pt x="747590" y="417790"/>
                </a:lnTo>
                <a:lnTo>
                  <a:pt x="753605" y="379158"/>
                </a:lnTo>
                <a:lnTo>
                  <a:pt x="753061" y="367394"/>
                </a:lnTo>
                <a:lnTo>
                  <a:pt x="740609" y="323482"/>
                </a:lnTo>
                <a:lnTo>
                  <a:pt x="722744" y="296532"/>
                </a:lnTo>
                <a:lnTo>
                  <a:pt x="725131" y="290017"/>
                </a:lnTo>
                <a:lnTo>
                  <a:pt x="726986" y="283349"/>
                </a:lnTo>
                <a:lnTo>
                  <a:pt x="728268" y="276656"/>
                </a:lnTo>
                <a:lnTo>
                  <a:pt x="729754" y="268935"/>
                </a:lnTo>
                <a:lnTo>
                  <a:pt x="730516" y="261061"/>
                </a:lnTo>
                <a:lnTo>
                  <a:pt x="730516" y="253250"/>
                </a:lnTo>
                <a:lnTo>
                  <a:pt x="721914" y="207398"/>
                </a:lnTo>
                <a:lnTo>
                  <a:pt x="697204" y="167728"/>
                </a:lnTo>
                <a:lnTo>
                  <a:pt x="661085" y="140150"/>
                </a:lnTo>
                <a:lnTo>
                  <a:pt x="617651" y="126860"/>
                </a:lnTo>
                <a:lnTo>
                  <a:pt x="609575" y="110080"/>
                </a:lnTo>
                <a:lnTo>
                  <a:pt x="572173" y="69189"/>
                </a:lnTo>
                <a:lnTo>
                  <a:pt x="536971" y="51742"/>
                </a:lnTo>
                <a:lnTo>
                  <a:pt x="498017" y="45783"/>
                </a:lnTo>
                <a:lnTo>
                  <a:pt x="489172" y="46085"/>
                </a:lnTo>
                <a:lnTo>
                  <a:pt x="448868" y="55548"/>
                </a:lnTo>
                <a:lnTo>
                  <a:pt x="435190" y="62179"/>
                </a:lnTo>
                <a:lnTo>
                  <a:pt x="426226" y="49186"/>
                </a:lnTo>
                <a:lnTo>
                  <a:pt x="390804" y="18072"/>
                </a:lnTo>
                <a:lnTo>
                  <a:pt x="342148" y="1161"/>
                </a:lnTo>
                <a:lnTo>
                  <a:pt x="324789" y="0"/>
                </a:lnTo>
                <a:lnTo>
                  <a:pt x="302022" y="2018"/>
                </a:lnTo>
                <a:lnTo>
                  <a:pt x="259669" y="17605"/>
                </a:lnTo>
                <a:lnTo>
                  <a:pt x="225918" y="46182"/>
                </a:lnTo>
                <a:lnTo>
                  <a:pt x="204479" y="83039"/>
                </a:lnTo>
                <a:lnTo>
                  <a:pt x="198704" y="103682"/>
                </a:lnTo>
                <a:lnTo>
                  <a:pt x="197180" y="103530"/>
                </a:lnTo>
                <a:lnTo>
                  <a:pt x="195719" y="103416"/>
                </a:lnTo>
                <a:lnTo>
                  <a:pt x="194271" y="103314"/>
                </a:lnTo>
                <a:lnTo>
                  <a:pt x="191477" y="103124"/>
                </a:lnTo>
                <a:lnTo>
                  <a:pt x="188848" y="103035"/>
                </a:lnTo>
                <a:lnTo>
                  <a:pt x="186245" y="103035"/>
                </a:lnTo>
                <a:lnTo>
                  <a:pt x="137037" y="112663"/>
                </a:lnTo>
                <a:lnTo>
                  <a:pt x="95364" y="140322"/>
                </a:lnTo>
                <a:lnTo>
                  <a:pt x="67419" y="181610"/>
                </a:lnTo>
                <a:lnTo>
                  <a:pt x="57696" y="230365"/>
                </a:lnTo>
                <a:lnTo>
                  <a:pt x="57696" y="231978"/>
                </a:lnTo>
                <a:lnTo>
                  <a:pt x="58064" y="238429"/>
                </a:lnTo>
                <a:lnTo>
                  <a:pt x="45745" y="247557"/>
                </a:lnTo>
                <a:lnTo>
                  <a:pt x="16484" y="282511"/>
                </a:lnTo>
                <a:lnTo>
                  <a:pt x="1059" y="328561"/>
                </a:lnTo>
                <a:lnTo>
                  <a:pt x="0" y="344855"/>
                </a:lnTo>
                <a:lnTo>
                  <a:pt x="817" y="359378"/>
                </a:lnTo>
                <a:lnTo>
                  <a:pt x="13004" y="400685"/>
                </a:lnTo>
                <a:lnTo>
                  <a:pt x="36414" y="433606"/>
                </a:lnTo>
                <a:lnTo>
                  <a:pt x="46393" y="442772"/>
                </a:lnTo>
                <a:lnTo>
                  <a:pt x="46354" y="443255"/>
                </a:lnTo>
                <a:lnTo>
                  <a:pt x="46329" y="443750"/>
                </a:lnTo>
                <a:lnTo>
                  <a:pt x="46304" y="444246"/>
                </a:lnTo>
                <a:lnTo>
                  <a:pt x="46215" y="445617"/>
                </a:lnTo>
                <a:lnTo>
                  <a:pt x="46177" y="446747"/>
                </a:lnTo>
                <a:lnTo>
                  <a:pt x="46177" y="447802"/>
                </a:lnTo>
                <a:lnTo>
                  <a:pt x="55897" y="496576"/>
                </a:lnTo>
                <a:lnTo>
                  <a:pt x="83819" y="537883"/>
                </a:lnTo>
                <a:lnTo>
                  <a:pt x="125502" y="565575"/>
                </a:lnTo>
                <a:lnTo>
                  <a:pt x="174739" y="575208"/>
                </a:lnTo>
                <a:lnTo>
                  <a:pt x="182536" y="574973"/>
                </a:lnTo>
                <a:lnTo>
                  <a:pt x="225316" y="564855"/>
                </a:lnTo>
                <a:lnTo>
                  <a:pt x="231635" y="561949"/>
                </a:lnTo>
                <a:lnTo>
                  <a:pt x="242178" y="569166"/>
                </a:lnTo>
                <a:lnTo>
                  <a:pt x="280058" y="590393"/>
                </a:lnTo>
                <a:lnTo>
                  <a:pt x="302920" y="595744"/>
                </a:lnTo>
                <a:lnTo>
                  <a:pt x="303399" y="603439"/>
                </a:lnTo>
                <a:lnTo>
                  <a:pt x="304047" y="614259"/>
                </a:lnTo>
                <a:lnTo>
                  <a:pt x="304795" y="627353"/>
                </a:lnTo>
                <a:lnTo>
                  <a:pt x="305574" y="641870"/>
                </a:lnTo>
                <a:lnTo>
                  <a:pt x="306324" y="689160"/>
                </a:lnTo>
                <a:lnTo>
                  <a:pt x="306241" y="759480"/>
                </a:lnTo>
                <a:lnTo>
                  <a:pt x="305824" y="823316"/>
                </a:lnTo>
                <a:lnTo>
                  <a:pt x="305574" y="851154"/>
                </a:lnTo>
              </a:path>
            </a:pathLst>
          </a:custGeom>
          <a:ln w="24130">
            <a:solidFill>
              <a:srgbClr val="00B050"/>
            </a:solidFill>
          </a:ln>
        </p:spPr>
        <p:txBody>
          <a:bodyPr wrap="square" lIns="0" tIns="0" rIns="0" bIns="0" rtlCol="0"/>
          <a:lstStyle/>
          <a:p>
            <a:endParaRPr dirty="0"/>
          </a:p>
        </p:txBody>
      </p:sp>
      <p:sp>
        <p:nvSpPr>
          <p:cNvPr id="20" name="object 22">
            <a:extLst>
              <a:ext uri="{FF2B5EF4-FFF2-40B4-BE49-F238E27FC236}">
                <a16:creationId xmlns:a16="http://schemas.microsoft.com/office/drawing/2014/main" id="{B586A6AB-8992-4BA2-A117-ECC05E3711FF}"/>
              </a:ext>
            </a:extLst>
          </p:cNvPr>
          <p:cNvSpPr/>
          <p:nvPr/>
        </p:nvSpPr>
        <p:spPr>
          <a:xfrm>
            <a:off x="4149748" y="4983768"/>
            <a:ext cx="1251585" cy="795655"/>
          </a:xfrm>
          <a:custGeom>
            <a:avLst/>
            <a:gdLst/>
            <a:ahLst/>
            <a:cxnLst/>
            <a:rect l="l" t="t" r="r" b="b"/>
            <a:pathLst>
              <a:path w="1251584" h="795655">
                <a:moveTo>
                  <a:pt x="0" y="795083"/>
                </a:moveTo>
                <a:lnTo>
                  <a:pt x="0" y="665289"/>
                </a:lnTo>
                <a:lnTo>
                  <a:pt x="45339" y="665289"/>
                </a:lnTo>
                <a:lnTo>
                  <a:pt x="45339" y="250405"/>
                </a:lnTo>
                <a:lnTo>
                  <a:pt x="122796" y="250405"/>
                </a:lnTo>
                <a:lnTo>
                  <a:pt x="122796" y="110248"/>
                </a:lnTo>
                <a:lnTo>
                  <a:pt x="249377" y="110248"/>
                </a:lnTo>
                <a:lnTo>
                  <a:pt x="249377" y="783018"/>
                </a:lnTo>
                <a:lnTo>
                  <a:pt x="368401" y="783018"/>
                </a:lnTo>
                <a:lnTo>
                  <a:pt x="368401" y="472795"/>
                </a:lnTo>
                <a:lnTo>
                  <a:pt x="460984" y="472795"/>
                </a:lnTo>
                <a:lnTo>
                  <a:pt x="460984" y="295262"/>
                </a:lnTo>
                <a:lnTo>
                  <a:pt x="542213" y="295262"/>
                </a:lnTo>
                <a:lnTo>
                  <a:pt x="542213" y="368147"/>
                </a:lnTo>
                <a:lnTo>
                  <a:pt x="765149" y="368147"/>
                </a:lnTo>
                <a:lnTo>
                  <a:pt x="765149" y="756856"/>
                </a:lnTo>
                <a:lnTo>
                  <a:pt x="663130" y="756856"/>
                </a:lnTo>
                <a:lnTo>
                  <a:pt x="663130" y="0"/>
                </a:lnTo>
                <a:lnTo>
                  <a:pt x="765149" y="0"/>
                </a:lnTo>
                <a:lnTo>
                  <a:pt x="765149" y="80352"/>
                </a:lnTo>
                <a:lnTo>
                  <a:pt x="887958" y="80352"/>
                </a:lnTo>
                <a:lnTo>
                  <a:pt x="887958" y="728827"/>
                </a:lnTo>
                <a:lnTo>
                  <a:pt x="994283" y="730415"/>
                </a:lnTo>
                <a:lnTo>
                  <a:pt x="991768" y="646874"/>
                </a:lnTo>
                <a:lnTo>
                  <a:pt x="929830" y="646874"/>
                </a:lnTo>
                <a:lnTo>
                  <a:pt x="1091819" y="478091"/>
                </a:lnTo>
                <a:lnTo>
                  <a:pt x="1251432" y="644398"/>
                </a:lnTo>
                <a:lnTo>
                  <a:pt x="1191869" y="644398"/>
                </a:lnTo>
                <a:lnTo>
                  <a:pt x="1191869" y="795083"/>
                </a:lnTo>
              </a:path>
            </a:pathLst>
          </a:custGeom>
          <a:ln w="24130">
            <a:solidFill>
              <a:srgbClr val="0070C0"/>
            </a:solidFill>
          </a:ln>
        </p:spPr>
        <p:txBody>
          <a:bodyPr wrap="square" lIns="0" tIns="0" rIns="0" bIns="0" rtlCol="0"/>
          <a:lstStyle/>
          <a:p>
            <a:endParaRPr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t>Policy Directions - Key Policy Areas</a:t>
            </a:r>
          </a:p>
        </p:txBody>
      </p:sp>
      <p:sp>
        <p:nvSpPr>
          <p:cNvPr id="26" name="TextBox 25">
            <a:extLst>
              <a:ext uri="{FF2B5EF4-FFF2-40B4-BE49-F238E27FC236}">
                <a16:creationId xmlns:a16="http://schemas.microsoft.com/office/drawing/2014/main" id="{B0D6BFFA-6088-42F8-96BE-D09067FE94D6}"/>
              </a:ext>
            </a:extLst>
          </p:cNvPr>
          <p:cNvSpPr txBox="1"/>
          <p:nvPr/>
        </p:nvSpPr>
        <p:spPr>
          <a:xfrm>
            <a:off x="3937931" y="1592640"/>
            <a:ext cx="1777381" cy="646331"/>
          </a:xfrm>
          <a:prstGeom prst="rect">
            <a:avLst/>
          </a:prstGeom>
          <a:solidFill>
            <a:schemeClr val="bg1"/>
          </a:solidFill>
        </p:spPr>
        <p:txBody>
          <a:bodyPr wrap="square" rtlCol="0">
            <a:spAutoFit/>
          </a:bodyPr>
          <a:lstStyle/>
          <a:p>
            <a:pPr algn="ctr"/>
            <a:r>
              <a:rPr lang="en-CA" b="1" dirty="0">
                <a:latin typeface="Montserrat" panose="00000500000000000000" pitchFamily="2" charset="0"/>
              </a:rPr>
              <a:t>Planning for Growth</a:t>
            </a:r>
          </a:p>
        </p:txBody>
      </p:sp>
      <p:sp>
        <p:nvSpPr>
          <p:cNvPr id="27" name="TextBox 26">
            <a:extLst>
              <a:ext uri="{FF2B5EF4-FFF2-40B4-BE49-F238E27FC236}">
                <a16:creationId xmlns:a16="http://schemas.microsoft.com/office/drawing/2014/main" id="{4DBE877A-27BE-4A56-BEC9-04AA143C7B07}"/>
              </a:ext>
            </a:extLst>
          </p:cNvPr>
          <p:cNvSpPr txBox="1"/>
          <p:nvPr/>
        </p:nvSpPr>
        <p:spPr>
          <a:xfrm>
            <a:off x="7486184" y="1542923"/>
            <a:ext cx="1777381" cy="923330"/>
          </a:xfrm>
          <a:prstGeom prst="rect">
            <a:avLst/>
          </a:prstGeom>
          <a:solidFill>
            <a:schemeClr val="bg1"/>
          </a:solidFill>
        </p:spPr>
        <p:txBody>
          <a:bodyPr wrap="square" rtlCol="0">
            <a:spAutoFit/>
          </a:bodyPr>
          <a:lstStyle/>
          <a:p>
            <a:pPr algn="ctr"/>
            <a:r>
              <a:rPr lang="en-CA" b="1" dirty="0">
                <a:latin typeface="Montserrat" panose="00000500000000000000" pitchFamily="2" charset="0"/>
              </a:rPr>
              <a:t>Planning for the Natural Environment</a:t>
            </a:r>
          </a:p>
        </p:txBody>
      </p:sp>
      <p:sp>
        <p:nvSpPr>
          <p:cNvPr id="28" name="TextBox 27">
            <a:extLst>
              <a:ext uri="{FF2B5EF4-FFF2-40B4-BE49-F238E27FC236}">
                <a16:creationId xmlns:a16="http://schemas.microsoft.com/office/drawing/2014/main" id="{FE283818-5C6C-4D1C-85CE-89EBC3244576}"/>
              </a:ext>
            </a:extLst>
          </p:cNvPr>
          <p:cNvSpPr txBox="1"/>
          <p:nvPr/>
        </p:nvSpPr>
        <p:spPr>
          <a:xfrm>
            <a:off x="3528781" y="4001726"/>
            <a:ext cx="2536739" cy="923330"/>
          </a:xfrm>
          <a:prstGeom prst="rect">
            <a:avLst/>
          </a:prstGeom>
          <a:solidFill>
            <a:schemeClr val="bg1"/>
          </a:solidFill>
        </p:spPr>
        <p:txBody>
          <a:bodyPr wrap="square" rtlCol="0">
            <a:spAutoFit/>
          </a:bodyPr>
          <a:lstStyle/>
          <a:p>
            <a:pPr algn="ctr"/>
            <a:r>
              <a:rPr lang="en-CA" b="1" dirty="0">
                <a:latin typeface="Montserrat" panose="00000500000000000000" pitchFamily="2" charset="0"/>
              </a:rPr>
              <a:t>Planning for Complete Communities</a:t>
            </a:r>
          </a:p>
        </p:txBody>
      </p:sp>
      <p:sp>
        <p:nvSpPr>
          <p:cNvPr id="29" name="TextBox 28">
            <a:extLst>
              <a:ext uri="{FF2B5EF4-FFF2-40B4-BE49-F238E27FC236}">
                <a16:creationId xmlns:a16="http://schemas.microsoft.com/office/drawing/2014/main" id="{F2C6589D-BEA6-4FCA-937D-BB731198FD27}"/>
              </a:ext>
            </a:extLst>
          </p:cNvPr>
          <p:cNvSpPr txBox="1"/>
          <p:nvPr/>
        </p:nvSpPr>
        <p:spPr>
          <a:xfrm>
            <a:off x="7128233" y="4159900"/>
            <a:ext cx="3003319" cy="646331"/>
          </a:xfrm>
          <a:prstGeom prst="rect">
            <a:avLst/>
          </a:prstGeom>
          <a:solidFill>
            <a:schemeClr val="bg1"/>
          </a:solidFill>
        </p:spPr>
        <p:txBody>
          <a:bodyPr wrap="square" rtlCol="0">
            <a:spAutoFit/>
          </a:bodyPr>
          <a:lstStyle/>
          <a:p>
            <a:pPr algn="ctr"/>
            <a:r>
              <a:rPr lang="en-CA" b="1" dirty="0">
                <a:latin typeface="Montserrat" panose="00000500000000000000" pitchFamily="2" charset="0"/>
              </a:rPr>
              <a:t>General Technical / Housekeeping Updates </a:t>
            </a:r>
          </a:p>
        </p:txBody>
      </p:sp>
      <p:pic>
        <p:nvPicPr>
          <p:cNvPr id="32" name="Graphic 31" descr="Closed book">
            <a:extLst>
              <a:ext uri="{FF2B5EF4-FFF2-40B4-BE49-F238E27FC236}">
                <a16:creationId xmlns:a16="http://schemas.microsoft.com/office/drawing/2014/main" id="{FFD2C79A-7DA6-494B-B69F-FDA61E9314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4288" y="4811918"/>
            <a:ext cx="1063367" cy="1063367"/>
          </a:xfrm>
          <a:prstGeom prst="rect">
            <a:avLst/>
          </a:prstGeom>
        </p:spPr>
      </p:pic>
      <p:sp>
        <p:nvSpPr>
          <p:cNvPr id="17" name="object 15">
            <a:extLst>
              <a:ext uri="{FF2B5EF4-FFF2-40B4-BE49-F238E27FC236}">
                <a16:creationId xmlns:a16="http://schemas.microsoft.com/office/drawing/2014/main" id="{52D42DD9-002B-4110-88FB-8570CFD2404A}"/>
              </a:ext>
            </a:extLst>
          </p:cNvPr>
          <p:cNvSpPr/>
          <p:nvPr/>
        </p:nvSpPr>
        <p:spPr>
          <a:xfrm>
            <a:off x="4375078" y="2322974"/>
            <a:ext cx="912494" cy="440690"/>
          </a:xfrm>
          <a:custGeom>
            <a:avLst/>
            <a:gdLst/>
            <a:ahLst/>
            <a:cxnLst/>
            <a:rect l="l" t="t" r="r" b="b"/>
            <a:pathLst>
              <a:path w="912495" h="440689">
                <a:moveTo>
                  <a:pt x="911974" y="338404"/>
                </a:moveTo>
                <a:lnTo>
                  <a:pt x="911110" y="182829"/>
                </a:lnTo>
                <a:lnTo>
                  <a:pt x="893505" y="141255"/>
                </a:lnTo>
                <a:lnTo>
                  <a:pt x="851649" y="124142"/>
                </a:lnTo>
                <a:lnTo>
                  <a:pt x="612381" y="125501"/>
                </a:lnTo>
                <a:lnTo>
                  <a:pt x="612381" y="39649"/>
                </a:lnTo>
                <a:lnTo>
                  <a:pt x="609245" y="24254"/>
                </a:lnTo>
                <a:lnTo>
                  <a:pt x="600710" y="11647"/>
                </a:lnTo>
                <a:lnTo>
                  <a:pt x="588078" y="3128"/>
                </a:lnTo>
                <a:lnTo>
                  <a:pt x="572655" y="0"/>
                </a:lnTo>
                <a:lnTo>
                  <a:pt x="339953" y="0"/>
                </a:lnTo>
                <a:lnTo>
                  <a:pt x="324531" y="3128"/>
                </a:lnTo>
                <a:lnTo>
                  <a:pt x="311899" y="11647"/>
                </a:lnTo>
                <a:lnTo>
                  <a:pt x="303363" y="24254"/>
                </a:lnTo>
                <a:lnTo>
                  <a:pt x="300228" y="39649"/>
                </a:lnTo>
                <a:lnTo>
                  <a:pt x="300228" y="127241"/>
                </a:lnTo>
                <a:lnTo>
                  <a:pt x="58788" y="128600"/>
                </a:lnTo>
                <a:lnTo>
                  <a:pt x="35854" y="133388"/>
                </a:lnTo>
                <a:lnTo>
                  <a:pt x="17125" y="146170"/>
                </a:lnTo>
                <a:lnTo>
                  <a:pt x="4531" y="165001"/>
                </a:lnTo>
                <a:lnTo>
                  <a:pt x="0" y="187934"/>
                </a:lnTo>
                <a:lnTo>
                  <a:pt x="838" y="338454"/>
                </a:lnTo>
                <a:lnTo>
                  <a:pt x="390296" y="440258"/>
                </a:lnTo>
                <a:lnTo>
                  <a:pt x="390296" y="427189"/>
                </a:lnTo>
                <a:lnTo>
                  <a:pt x="390296" y="419684"/>
                </a:lnTo>
                <a:lnTo>
                  <a:pt x="396455" y="413550"/>
                </a:lnTo>
                <a:lnTo>
                  <a:pt x="403961" y="413550"/>
                </a:lnTo>
                <a:lnTo>
                  <a:pt x="508647" y="413550"/>
                </a:lnTo>
                <a:lnTo>
                  <a:pt x="516140" y="413550"/>
                </a:lnTo>
                <a:lnTo>
                  <a:pt x="522287" y="419684"/>
                </a:lnTo>
                <a:lnTo>
                  <a:pt x="522287" y="427189"/>
                </a:lnTo>
                <a:lnTo>
                  <a:pt x="522287" y="440258"/>
                </a:lnTo>
                <a:lnTo>
                  <a:pt x="911974" y="338404"/>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8" name="object 16">
            <a:extLst>
              <a:ext uri="{FF2B5EF4-FFF2-40B4-BE49-F238E27FC236}">
                <a16:creationId xmlns:a16="http://schemas.microsoft.com/office/drawing/2014/main" id="{4E00D40B-4C36-479B-87EC-B3AE2A8A7134}"/>
              </a:ext>
            </a:extLst>
          </p:cNvPr>
          <p:cNvSpPr/>
          <p:nvPr/>
        </p:nvSpPr>
        <p:spPr>
          <a:xfrm>
            <a:off x="4729700" y="2375044"/>
            <a:ext cx="203835" cy="74930"/>
          </a:xfrm>
          <a:custGeom>
            <a:avLst/>
            <a:gdLst/>
            <a:ahLst/>
            <a:cxnLst/>
            <a:rect l="l" t="t" r="r" b="b"/>
            <a:pathLst>
              <a:path w="203835" h="74930">
                <a:moveTo>
                  <a:pt x="0" y="15036"/>
                </a:moveTo>
                <a:lnTo>
                  <a:pt x="0" y="6769"/>
                </a:lnTo>
                <a:lnTo>
                  <a:pt x="6769" y="0"/>
                </a:lnTo>
                <a:lnTo>
                  <a:pt x="15036" y="0"/>
                </a:lnTo>
                <a:lnTo>
                  <a:pt x="188302" y="0"/>
                </a:lnTo>
                <a:lnTo>
                  <a:pt x="196596" y="0"/>
                </a:lnTo>
                <a:lnTo>
                  <a:pt x="203365" y="6781"/>
                </a:lnTo>
                <a:lnTo>
                  <a:pt x="203365" y="15036"/>
                </a:lnTo>
                <a:lnTo>
                  <a:pt x="203365" y="73736"/>
                </a:lnTo>
                <a:lnTo>
                  <a:pt x="0" y="74866"/>
                </a:lnTo>
                <a:lnTo>
                  <a:pt x="0" y="15036"/>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21" name="object 17">
            <a:extLst>
              <a:ext uri="{FF2B5EF4-FFF2-40B4-BE49-F238E27FC236}">
                <a16:creationId xmlns:a16="http://schemas.microsoft.com/office/drawing/2014/main" id="{0D08D30D-0B3D-4170-AF03-A8DD71751588}"/>
              </a:ext>
            </a:extLst>
          </p:cNvPr>
          <p:cNvSpPr/>
          <p:nvPr/>
        </p:nvSpPr>
        <p:spPr>
          <a:xfrm>
            <a:off x="4217508" y="2666180"/>
            <a:ext cx="159385" cy="381635"/>
          </a:xfrm>
          <a:custGeom>
            <a:avLst/>
            <a:gdLst/>
            <a:ahLst/>
            <a:cxnLst/>
            <a:rect l="l" t="t" r="r" b="b"/>
            <a:pathLst>
              <a:path w="159385" h="381635">
                <a:moveTo>
                  <a:pt x="0" y="381571"/>
                </a:moveTo>
                <a:lnTo>
                  <a:pt x="159270" y="381571"/>
                </a:lnTo>
                <a:lnTo>
                  <a:pt x="157124" y="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22" name="object 18">
            <a:extLst>
              <a:ext uri="{FF2B5EF4-FFF2-40B4-BE49-F238E27FC236}">
                <a16:creationId xmlns:a16="http://schemas.microsoft.com/office/drawing/2014/main" id="{5C05B259-FB39-4F5B-A400-8A566F26F1C9}"/>
              </a:ext>
            </a:extLst>
          </p:cNvPr>
          <p:cNvSpPr/>
          <p:nvPr/>
        </p:nvSpPr>
        <p:spPr>
          <a:xfrm>
            <a:off x="5285756" y="2666078"/>
            <a:ext cx="191135" cy="377190"/>
          </a:xfrm>
          <a:custGeom>
            <a:avLst/>
            <a:gdLst/>
            <a:ahLst/>
            <a:cxnLst/>
            <a:rect l="l" t="t" r="r" b="b"/>
            <a:pathLst>
              <a:path w="191135" h="377189">
                <a:moveTo>
                  <a:pt x="0" y="0"/>
                </a:moveTo>
                <a:lnTo>
                  <a:pt x="2133" y="376580"/>
                </a:lnTo>
                <a:lnTo>
                  <a:pt x="191020" y="37658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pic>
        <p:nvPicPr>
          <p:cNvPr id="16" name="Picture 15" descr="A close up of a sign&#10;&#10;Description automatically generated">
            <a:extLst>
              <a:ext uri="{FF2B5EF4-FFF2-40B4-BE49-F238E27FC236}">
                <a16:creationId xmlns:a16="http://schemas.microsoft.com/office/drawing/2014/main" id="{90068502-60B9-421D-81C0-5DD38C46AC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23" name="Picture 22">
            <a:extLst>
              <a:ext uri="{FF2B5EF4-FFF2-40B4-BE49-F238E27FC236}">
                <a16:creationId xmlns:a16="http://schemas.microsoft.com/office/drawing/2014/main" id="{A9289917-D508-4E4E-BA2A-931C063AA305}"/>
              </a:ext>
            </a:extLst>
          </p:cNvPr>
          <p:cNvPicPr>
            <a:picLocks noChangeAspect="1"/>
          </p:cNvPicPr>
          <p:nvPr/>
        </p:nvPicPr>
        <p:blipFill>
          <a:blip r:embed="rId6"/>
          <a:stretch>
            <a:fillRect/>
          </a:stretch>
        </p:blipFill>
        <p:spPr>
          <a:xfrm>
            <a:off x="0" y="5342704"/>
            <a:ext cx="1711354" cy="535798"/>
          </a:xfrm>
          <a:prstGeom prst="rect">
            <a:avLst/>
          </a:prstGeom>
        </p:spPr>
      </p:pic>
    </p:spTree>
    <p:extLst>
      <p:ext uri="{BB962C8B-B14F-4D97-AF65-F5344CB8AC3E}">
        <p14:creationId xmlns:p14="http://schemas.microsoft.com/office/powerpoint/2010/main" val="2920602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11</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573088"/>
            <a:ext cx="9251949" cy="5644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F26723"/>
                </a:solidFill>
              </a:rPr>
              <a:t>Key Policy Directions: Planning for Growth</a:t>
            </a:r>
          </a:p>
        </p:txBody>
      </p:sp>
      <p:sp>
        <p:nvSpPr>
          <p:cNvPr id="11" name="Rectangle 10">
            <a:extLst>
              <a:ext uri="{FF2B5EF4-FFF2-40B4-BE49-F238E27FC236}">
                <a16:creationId xmlns:a16="http://schemas.microsoft.com/office/drawing/2014/main" id="{D6729B65-DA3C-4BA5-A534-27BFB1DE05D8}"/>
              </a:ext>
            </a:extLst>
          </p:cNvPr>
          <p:cNvSpPr/>
          <p:nvPr/>
        </p:nvSpPr>
        <p:spPr>
          <a:xfrm>
            <a:off x="2208214" y="1307161"/>
            <a:ext cx="3951286" cy="2523768"/>
          </a:xfrm>
          <a:prstGeom prst="rect">
            <a:avLst/>
          </a:prstGeom>
        </p:spPr>
        <p:txBody>
          <a:bodyPr wrap="square" lIns="91440" tIns="45720" rIns="91440" bIns="45720" anchor="t">
            <a:spAutoFit/>
          </a:bodyPr>
          <a:lstStyle/>
          <a:p>
            <a:r>
              <a:rPr lang="en-CA" b="1" dirty="0"/>
              <a:t>Theme Objective:</a:t>
            </a:r>
          </a:p>
          <a:p>
            <a:endParaRPr lang="en-CA" dirty="0"/>
          </a:p>
          <a:p>
            <a:pPr marL="285750" indent="-285750">
              <a:buFont typeface="Arial" panose="020B0604020202020204" pitchFamily="34" charset="0"/>
              <a:buChar char="•"/>
            </a:pPr>
            <a:r>
              <a:rPr lang="en-US" dirty="0"/>
              <a:t>Ensure smart growth through directing residential and employment growth in the Town’s built-up areas.</a:t>
            </a:r>
          </a:p>
          <a:p>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grpSp>
        <p:nvGrpSpPr>
          <p:cNvPr id="18" name="Group 17">
            <a:extLst>
              <a:ext uri="{FF2B5EF4-FFF2-40B4-BE49-F238E27FC236}">
                <a16:creationId xmlns:a16="http://schemas.microsoft.com/office/drawing/2014/main" id="{C676ED5D-B06B-4017-A2C1-EE6A5C5C06C2}"/>
              </a:ext>
            </a:extLst>
          </p:cNvPr>
          <p:cNvGrpSpPr/>
          <p:nvPr/>
        </p:nvGrpSpPr>
        <p:grpSpPr>
          <a:xfrm>
            <a:off x="2611165" y="3332163"/>
            <a:ext cx="3192130" cy="2771774"/>
            <a:chOff x="7885098" y="1773239"/>
            <a:chExt cx="3764668" cy="4497898"/>
          </a:xfrm>
        </p:grpSpPr>
        <p:pic>
          <p:nvPicPr>
            <p:cNvPr id="21" name="Picture 20">
              <a:extLst>
                <a:ext uri="{FF2B5EF4-FFF2-40B4-BE49-F238E27FC236}">
                  <a16:creationId xmlns:a16="http://schemas.microsoft.com/office/drawing/2014/main" id="{439135D4-7D21-4307-B53A-2033B213571B}"/>
                </a:ext>
              </a:extLst>
            </p:cNvPr>
            <p:cNvPicPr>
              <a:picLocks noChangeAspect="1"/>
            </p:cNvPicPr>
            <p:nvPr/>
          </p:nvPicPr>
          <p:blipFill rotWithShape="1">
            <a:blip r:embed="rId4"/>
            <a:srcRect r="1281" b="16388"/>
            <a:stretch/>
          </p:blipFill>
          <p:spPr>
            <a:xfrm>
              <a:off x="7885099" y="4068346"/>
              <a:ext cx="3764667" cy="2202791"/>
            </a:xfrm>
            <a:prstGeom prst="rect">
              <a:avLst/>
            </a:prstGeom>
            <a:ln>
              <a:solidFill>
                <a:schemeClr val="tx1"/>
              </a:solidFill>
            </a:ln>
          </p:spPr>
        </p:pic>
        <p:pic>
          <p:nvPicPr>
            <p:cNvPr id="22" name="Picture 21">
              <a:extLst>
                <a:ext uri="{FF2B5EF4-FFF2-40B4-BE49-F238E27FC236}">
                  <a16:creationId xmlns:a16="http://schemas.microsoft.com/office/drawing/2014/main" id="{D801EE1B-CDAD-4097-AAE0-CFC67EBDD1E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8000"/>
                      </a14:imgEffect>
                    </a14:imgLayer>
                  </a14:imgProps>
                </a:ext>
              </a:extLst>
            </a:blip>
            <a:srcRect l="33202" t="34495" r="24579" b="19005"/>
            <a:stretch/>
          </p:blipFill>
          <p:spPr>
            <a:xfrm>
              <a:off x="7885098" y="1773239"/>
              <a:ext cx="3764667" cy="2202791"/>
            </a:xfrm>
            <a:prstGeom prst="rect">
              <a:avLst/>
            </a:prstGeom>
            <a:ln>
              <a:solidFill>
                <a:schemeClr val="tx1"/>
              </a:solidFill>
            </a:ln>
          </p:spPr>
        </p:pic>
      </p:grpSp>
      <p:sp>
        <p:nvSpPr>
          <p:cNvPr id="23" name="Rectangle 22">
            <a:extLst>
              <a:ext uri="{FF2B5EF4-FFF2-40B4-BE49-F238E27FC236}">
                <a16:creationId xmlns:a16="http://schemas.microsoft.com/office/drawing/2014/main" id="{60AFE5E1-AD79-4095-919D-4DE6E7F11424}"/>
              </a:ext>
            </a:extLst>
          </p:cNvPr>
          <p:cNvSpPr/>
          <p:nvPr/>
        </p:nvSpPr>
        <p:spPr>
          <a:xfrm>
            <a:off x="6533711" y="1312290"/>
            <a:ext cx="5251888" cy="5509200"/>
          </a:xfrm>
          <a:prstGeom prst="rect">
            <a:avLst/>
          </a:prstGeom>
        </p:spPr>
        <p:txBody>
          <a:bodyPr wrap="square" lIns="91440" tIns="45720" rIns="91440" bIns="45720" anchor="t">
            <a:spAutoFit/>
          </a:bodyPr>
          <a:lstStyle/>
          <a:p>
            <a:pPr algn="ctr"/>
            <a:r>
              <a:rPr lang="en-CA" b="1" dirty="0"/>
              <a:t>Policy Directions:</a:t>
            </a:r>
          </a:p>
          <a:p>
            <a:pPr algn="just"/>
            <a:endParaRPr lang="en-CA" dirty="0"/>
          </a:p>
          <a:p>
            <a:pPr marL="285750" indent="-285750">
              <a:buFont typeface="Arial" panose="020B0604020202020204" pitchFamily="34" charset="0"/>
              <a:buChar char="•"/>
            </a:pPr>
            <a:r>
              <a:rPr lang="en-US" dirty="0"/>
              <a:t>Establish Town-wide minimum built-up area intensification target of </a:t>
            </a:r>
            <a:r>
              <a:rPr lang="en-US" b="1" dirty="0"/>
              <a:t>21% </a:t>
            </a:r>
            <a:r>
              <a:rPr lang="en-US" dirty="0"/>
              <a:t>and minimum greenfield density target of </a:t>
            </a:r>
            <a:r>
              <a:rPr lang="en-US" b="1" dirty="0"/>
              <a:t>50 residents and jobs per hectare</a:t>
            </a:r>
            <a:r>
              <a:rPr lang="en-US" dirty="0"/>
              <a:t>. </a:t>
            </a:r>
            <a:r>
              <a:rPr lang="en-US" i="1" dirty="0"/>
              <a:t>Note: May be revised through Regional MCR.</a:t>
            </a:r>
            <a:r>
              <a:rPr lang="en-US" dirty="0"/>
              <a:t> </a:t>
            </a:r>
          </a:p>
          <a:p>
            <a:endParaRPr lang="en-US" dirty="0"/>
          </a:p>
          <a:p>
            <a:pPr marL="285750" indent="-285750">
              <a:buFont typeface="Arial" panose="020B0604020202020204" pitchFamily="34" charset="0"/>
              <a:buChar char="•"/>
            </a:pPr>
            <a:r>
              <a:rPr lang="en-CA" dirty="0"/>
              <a:t>Implement </a:t>
            </a:r>
            <a:r>
              <a:rPr lang="en-CA" b="1" dirty="0"/>
              <a:t>phasing policies</a:t>
            </a:r>
            <a:r>
              <a:rPr lang="en-CA" dirty="0"/>
              <a:t> for intensification areas, and new community areas.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Implement context sensitive </a:t>
            </a:r>
            <a:r>
              <a:rPr lang="en-CA" b="1" dirty="0"/>
              <a:t>development criteria </a:t>
            </a:r>
            <a:r>
              <a:rPr lang="en-CA" dirty="0"/>
              <a:t>to </a:t>
            </a:r>
            <a:r>
              <a:rPr lang="en-CA" b="1" dirty="0"/>
              <a:t>protect character</a:t>
            </a:r>
            <a:r>
              <a:rPr lang="en-CA" dirty="0"/>
              <a:t> of existing communities.</a:t>
            </a:r>
          </a:p>
          <a:p>
            <a:pPr marL="285750" indent="-285750">
              <a:buFont typeface="Arial" panose="020B0604020202020204" pitchFamily="34" charset="0"/>
              <a:buChar char="•"/>
            </a:pPr>
            <a:endParaRPr lang="en-CA" sz="1400" b="1" dirty="0"/>
          </a:p>
          <a:p>
            <a:pPr marL="285750" indent="-285750">
              <a:buFont typeface="Arial" panose="020B0604020202020204" pitchFamily="34" charset="0"/>
              <a:buChar char="•"/>
            </a:pPr>
            <a:r>
              <a:rPr lang="en-CA" b="1" dirty="0"/>
              <a:t>Maintain employment areas</a:t>
            </a:r>
            <a:r>
              <a:rPr lang="en-CA" dirty="0"/>
              <a:t> as large and cohesive areas for industrial, manufacturing, warehousing, etc.</a:t>
            </a:r>
          </a:p>
          <a:p>
            <a:pPr marL="285750" indent="-285750">
              <a:buFont typeface="Arial" panose="020B0604020202020204" pitchFamily="34" charset="0"/>
              <a:buChar char="•"/>
            </a:pPr>
            <a:endParaRPr lang="en-US" sz="1400" b="1" dirty="0"/>
          </a:p>
        </p:txBody>
      </p:sp>
      <p:sp>
        <p:nvSpPr>
          <p:cNvPr id="25" name="Arrow: Right 24">
            <a:extLst>
              <a:ext uri="{FF2B5EF4-FFF2-40B4-BE49-F238E27FC236}">
                <a16:creationId xmlns:a16="http://schemas.microsoft.com/office/drawing/2014/main" id="{9BB3F4A9-B8F0-48CC-826D-40E25E16320F}"/>
              </a:ext>
            </a:extLst>
          </p:cNvPr>
          <p:cNvSpPr/>
          <p:nvPr/>
        </p:nvSpPr>
        <p:spPr>
          <a:xfrm>
            <a:off x="4500942" y="1218718"/>
            <a:ext cx="3502155" cy="564449"/>
          </a:xfrm>
          <a:prstGeom prst="rightArrow">
            <a:avLst/>
          </a:prstGeom>
          <a:solidFill>
            <a:srgbClr val="FF9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29023B5B-77F0-4C6C-B60F-579740C1C5B3}"/>
              </a:ext>
            </a:extLst>
          </p:cNvPr>
          <p:cNvPicPr>
            <a:picLocks noChangeAspect="1"/>
          </p:cNvPicPr>
          <p:nvPr/>
        </p:nvPicPr>
        <p:blipFill>
          <a:blip r:embed="rId7"/>
          <a:stretch>
            <a:fillRect/>
          </a:stretch>
        </p:blipFill>
        <p:spPr>
          <a:xfrm>
            <a:off x="0" y="5342704"/>
            <a:ext cx="1711354" cy="535798"/>
          </a:xfrm>
          <a:prstGeom prst="rect">
            <a:avLst/>
          </a:prstGeom>
        </p:spPr>
      </p:pic>
      <p:sp>
        <p:nvSpPr>
          <p:cNvPr id="14" name="object 15">
            <a:extLst>
              <a:ext uri="{FF2B5EF4-FFF2-40B4-BE49-F238E27FC236}">
                <a16:creationId xmlns:a16="http://schemas.microsoft.com/office/drawing/2014/main" id="{20E2F420-8211-49CD-8F11-D869F49EB4D5}"/>
              </a:ext>
            </a:extLst>
          </p:cNvPr>
          <p:cNvSpPr/>
          <p:nvPr/>
        </p:nvSpPr>
        <p:spPr>
          <a:xfrm>
            <a:off x="11003623" y="161465"/>
            <a:ext cx="912494" cy="440690"/>
          </a:xfrm>
          <a:custGeom>
            <a:avLst/>
            <a:gdLst/>
            <a:ahLst/>
            <a:cxnLst/>
            <a:rect l="l" t="t" r="r" b="b"/>
            <a:pathLst>
              <a:path w="912495" h="440689">
                <a:moveTo>
                  <a:pt x="911974" y="338404"/>
                </a:moveTo>
                <a:lnTo>
                  <a:pt x="911110" y="182829"/>
                </a:lnTo>
                <a:lnTo>
                  <a:pt x="893505" y="141255"/>
                </a:lnTo>
                <a:lnTo>
                  <a:pt x="851649" y="124142"/>
                </a:lnTo>
                <a:lnTo>
                  <a:pt x="612381" y="125501"/>
                </a:lnTo>
                <a:lnTo>
                  <a:pt x="612381" y="39649"/>
                </a:lnTo>
                <a:lnTo>
                  <a:pt x="609245" y="24254"/>
                </a:lnTo>
                <a:lnTo>
                  <a:pt x="600710" y="11647"/>
                </a:lnTo>
                <a:lnTo>
                  <a:pt x="588078" y="3128"/>
                </a:lnTo>
                <a:lnTo>
                  <a:pt x="572655" y="0"/>
                </a:lnTo>
                <a:lnTo>
                  <a:pt x="339953" y="0"/>
                </a:lnTo>
                <a:lnTo>
                  <a:pt x="324531" y="3128"/>
                </a:lnTo>
                <a:lnTo>
                  <a:pt x="311899" y="11647"/>
                </a:lnTo>
                <a:lnTo>
                  <a:pt x="303363" y="24254"/>
                </a:lnTo>
                <a:lnTo>
                  <a:pt x="300228" y="39649"/>
                </a:lnTo>
                <a:lnTo>
                  <a:pt x="300228" y="127241"/>
                </a:lnTo>
                <a:lnTo>
                  <a:pt x="58788" y="128600"/>
                </a:lnTo>
                <a:lnTo>
                  <a:pt x="35854" y="133388"/>
                </a:lnTo>
                <a:lnTo>
                  <a:pt x="17125" y="146170"/>
                </a:lnTo>
                <a:lnTo>
                  <a:pt x="4531" y="165001"/>
                </a:lnTo>
                <a:lnTo>
                  <a:pt x="0" y="187934"/>
                </a:lnTo>
                <a:lnTo>
                  <a:pt x="838" y="338454"/>
                </a:lnTo>
                <a:lnTo>
                  <a:pt x="390296" y="440258"/>
                </a:lnTo>
                <a:lnTo>
                  <a:pt x="390296" y="427189"/>
                </a:lnTo>
                <a:lnTo>
                  <a:pt x="390296" y="419684"/>
                </a:lnTo>
                <a:lnTo>
                  <a:pt x="396455" y="413550"/>
                </a:lnTo>
                <a:lnTo>
                  <a:pt x="403961" y="413550"/>
                </a:lnTo>
                <a:lnTo>
                  <a:pt x="508647" y="413550"/>
                </a:lnTo>
                <a:lnTo>
                  <a:pt x="516140" y="413550"/>
                </a:lnTo>
                <a:lnTo>
                  <a:pt x="522287" y="419684"/>
                </a:lnTo>
                <a:lnTo>
                  <a:pt x="522287" y="427189"/>
                </a:lnTo>
                <a:lnTo>
                  <a:pt x="522287" y="440258"/>
                </a:lnTo>
                <a:lnTo>
                  <a:pt x="911974" y="338404"/>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5" name="object 16">
            <a:extLst>
              <a:ext uri="{FF2B5EF4-FFF2-40B4-BE49-F238E27FC236}">
                <a16:creationId xmlns:a16="http://schemas.microsoft.com/office/drawing/2014/main" id="{AF5434C0-CC9C-4E26-B9B9-3CF2D8EEAB50}"/>
              </a:ext>
            </a:extLst>
          </p:cNvPr>
          <p:cNvSpPr/>
          <p:nvPr/>
        </p:nvSpPr>
        <p:spPr>
          <a:xfrm>
            <a:off x="11358245" y="213535"/>
            <a:ext cx="203835" cy="74930"/>
          </a:xfrm>
          <a:custGeom>
            <a:avLst/>
            <a:gdLst/>
            <a:ahLst/>
            <a:cxnLst/>
            <a:rect l="l" t="t" r="r" b="b"/>
            <a:pathLst>
              <a:path w="203835" h="74930">
                <a:moveTo>
                  <a:pt x="0" y="15036"/>
                </a:moveTo>
                <a:lnTo>
                  <a:pt x="0" y="6769"/>
                </a:lnTo>
                <a:lnTo>
                  <a:pt x="6769" y="0"/>
                </a:lnTo>
                <a:lnTo>
                  <a:pt x="15036" y="0"/>
                </a:lnTo>
                <a:lnTo>
                  <a:pt x="188302" y="0"/>
                </a:lnTo>
                <a:lnTo>
                  <a:pt x="196596" y="0"/>
                </a:lnTo>
                <a:lnTo>
                  <a:pt x="203365" y="6781"/>
                </a:lnTo>
                <a:lnTo>
                  <a:pt x="203365" y="15036"/>
                </a:lnTo>
                <a:lnTo>
                  <a:pt x="203365" y="73736"/>
                </a:lnTo>
                <a:lnTo>
                  <a:pt x="0" y="74866"/>
                </a:lnTo>
                <a:lnTo>
                  <a:pt x="0" y="15036"/>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6" name="object 17">
            <a:extLst>
              <a:ext uri="{FF2B5EF4-FFF2-40B4-BE49-F238E27FC236}">
                <a16:creationId xmlns:a16="http://schemas.microsoft.com/office/drawing/2014/main" id="{26B58D62-6743-4B3B-8D85-1262C32217B5}"/>
              </a:ext>
            </a:extLst>
          </p:cNvPr>
          <p:cNvSpPr/>
          <p:nvPr/>
        </p:nvSpPr>
        <p:spPr>
          <a:xfrm>
            <a:off x="10846053" y="504671"/>
            <a:ext cx="159385" cy="381635"/>
          </a:xfrm>
          <a:custGeom>
            <a:avLst/>
            <a:gdLst/>
            <a:ahLst/>
            <a:cxnLst/>
            <a:rect l="l" t="t" r="r" b="b"/>
            <a:pathLst>
              <a:path w="159385" h="381635">
                <a:moveTo>
                  <a:pt x="0" y="381571"/>
                </a:moveTo>
                <a:lnTo>
                  <a:pt x="159270" y="381571"/>
                </a:lnTo>
                <a:lnTo>
                  <a:pt x="157124" y="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7" name="object 18">
            <a:extLst>
              <a:ext uri="{FF2B5EF4-FFF2-40B4-BE49-F238E27FC236}">
                <a16:creationId xmlns:a16="http://schemas.microsoft.com/office/drawing/2014/main" id="{EAF983E6-E84C-4AA3-924B-2DE8EEEA140F}"/>
              </a:ext>
            </a:extLst>
          </p:cNvPr>
          <p:cNvSpPr/>
          <p:nvPr/>
        </p:nvSpPr>
        <p:spPr>
          <a:xfrm>
            <a:off x="11914301" y="504569"/>
            <a:ext cx="191135" cy="377190"/>
          </a:xfrm>
          <a:custGeom>
            <a:avLst/>
            <a:gdLst/>
            <a:ahLst/>
            <a:cxnLst/>
            <a:rect l="l" t="t" r="r" b="b"/>
            <a:pathLst>
              <a:path w="191135" h="377189">
                <a:moveTo>
                  <a:pt x="0" y="0"/>
                </a:moveTo>
                <a:lnTo>
                  <a:pt x="2133" y="376580"/>
                </a:lnTo>
                <a:lnTo>
                  <a:pt x="191020" y="37658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Tree>
    <p:extLst>
      <p:ext uri="{BB962C8B-B14F-4D97-AF65-F5344CB8AC3E}">
        <p14:creationId xmlns:p14="http://schemas.microsoft.com/office/powerpoint/2010/main" val="310977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12</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573088"/>
            <a:ext cx="9251949" cy="5644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F26723"/>
                </a:solidFill>
              </a:rPr>
              <a:t>Key Policy Directions: Planning for Growth</a:t>
            </a:r>
          </a:p>
        </p:txBody>
      </p:sp>
      <p:sp>
        <p:nvSpPr>
          <p:cNvPr id="11" name="Rectangle 10">
            <a:extLst>
              <a:ext uri="{FF2B5EF4-FFF2-40B4-BE49-F238E27FC236}">
                <a16:creationId xmlns:a16="http://schemas.microsoft.com/office/drawing/2014/main" id="{D6729B65-DA3C-4BA5-A534-27BFB1DE05D8}"/>
              </a:ext>
            </a:extLst>
          </p:cNvPr>
          <p:cNvSpPr/>
          <p:nvPr/>
        </p:nvSpPr>
        <p:spPr>
          <a:xfrm>
            <a:off x="2208214" y="1285995"/>
            <a:ext cx="3887786" cy="2523768"/>
          </a:xfrm>
          <a:prstGeom prst="rect">
            <a:avLst/>
          </a:prstGeom>
        </p:spPr>
        <p:txBody>
          <a:bodyPr wrap="square">
            <a:spAutoFit/>
          </a:bodyPr>
          <a:lstStyle/>
          <a:p>
            <a:pPr algn="just"/>
            <a:r>
              <a:rPr lang="en-CA" b="1" dirty="0"/>
              <a:t>Theme Objective:</a:t>
            </a:r>
          </a:p>
          <a:p>
            <a:pPr algn="just"/>
            <a:endParaRPr lang="en-CA" dirty="0"/>
          </a:p>
          <a:p>
            <a:pPr marL="285750" indent="-285750">
              <a:buFont typeface="Arial" panose="020B0604020202020204" pitchFamily="34" charset="0"/>
              <a:buChar char="•"/>
            </a:pPr>
            <a:r>
              <a:rPr lang="en-US" dirty="0"/>
              <a:t>Ensure smart growth through directing residential and employment growth in the Town’s built-up areas.</a:t>
            </a:r>
          </a:p>
          <a:p>
            <a:pPr algn="just"/>
            <a:endParaRPr lang="en-CA" dirty="0"/>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533711" y="1312290"/>
            <a:ext cx="5251888" cy="4185761"/>
          </a:xfrm>
          <a:prstGeom prst="rect">
            <a:avLst/>
          </a:prstGeom>
        </p:spPr>
        <p:txBody>
          <a:bodyPr wrap="square">
            <a:spAutoFit/>
          </a:bodyPr>
          <a:lstStyle/>
          <a:p>
            <a:pPr algn="ctr"/>
            <a:r>
              <a:rPr lang="en-CA" b="1" dirty="0"/>
              <a:t>Policy Directions:</a:t>
            </a:r>
          </a:p>
          <a:p>
            <a:pPr algn="just"/>
            <a:endParaRPr lang="en-CA" dirty="0"/>
          </a:p>
          <a:p>
            <a:pPr marL="285750" indent="-285750" algn="just">
              <a:buFont typeface="Arial" panose="020B0604020202020204" pitchFamily="34" charset="0"/>
              <a:buChar char="•"/>
            </a:pPr>
            <a:r>
              <a:rPr lang="en-CA" dirty="0"/>
              <a:t>Ensure a </a:t>
            </a:r>
            <a:r>
              <a:rPr lang="en-CA" b="1" dirty="0"/>
              <a:t>variety of transportation connections</a:t>
            </a:r>
            <a:r>
              <a:rPr lang="en-CA" dirty="0"/>
              <a:t> to employment/commercial areas within a </a:t>
            </a:r>
            <a:r>
              <a:rPr lang="en-CA" b="1" dirty="0"/>
              <a:t>15-minute walk or bike ride </a:t>
            </a:r>
            <a:r>
              <a:rPr lang="en-CA" dirty="0"/>
              <a:t>from residential areas. </a:t>
            </a:r>
          </a:p>
          <a:p>
            <a:pPr algn="just"/>
            <a:endParaRPr lang="en-CA" dirty="0"/>
          </a:p>
          <a:p>
            <a:pPr marL="285750" indent="-285750" algn="just">
              <a:buFont typeface="Arial" panose="020B0604020202020204" pitchFamily="34" charset="0"/>
              <a:buChar char="•"/>
            </a:pPr>
            <a:r>
              <a:rPr lang="en-US" dirty="0"/>
              <a:t>Implement policies that support </a:t>
            </a:r>
            <a:r>
              <a:rPr lang="en-US" b="1" dirty="0"/>
              <a:t>active forms of mobility</a:t>
            </a:r>
            <a:r>
              <a:rPr lang="en-US" dirty="0"/>
              <a: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CA" dirty="0"/>
              <a:t>Support the implementation of a </a:t>
            </a:r>
            <a:r>
              <a:rPr lang="en-CA" b="1" dirty="0"/>
              <a:t>“Vision Zero” program </a:t>
            </a:r>
            <a:r>
              <a:rPr lang="en-CA" dirty="0"/>
              <a:t>focused on reducing traffic-related fatalities and serious injuries.</a:t>
            </a:r>
          </a:p>
          <a:p>
            <a:pPr marL="285750" indent="-285750" algn="just">
              <a:buFont typeface="Arial" panose="020B0604020202020204" pitchFamily="34" charset="0"/>
              <a:buChar char="•"/>
            </a:pPr>
            <a:endParaRPr lang="en-US" sz="1400" b="1" dirty="0"/>
          </a:p>
        </p:txBody>
      </p:sp>
      <p:sp>
        <p:nvSpPr>
          <p:cNvPr id="25" name="Arrow: Right 24">
            <a:extLst>
              <a:ext uri="{FF2B5EF4-FFF2-40B4-BE49-F238E27FC236}">
                <a16:creationId xmlns:a16="http://schemas.microsoft.com/office/drawing/2014/main" id="{9BB3F4A9-B8F0-48CC-826D-40E25E16320F}"/>
              </a:ext>
            </a:extLst>
          </p:cNvPr>
          <p:cNvSpPr/>
          <p:nvPr/>
        </p:nvSpPr>
        <p:spPr>
          <a:xfrm>
            <a:off x="4500942" y="1218718"/>
            <a:ext cx="3502155" cy="564449"/>
          </a:xfrm>
          <a:prstGeom prst="rightArrow">
            <a:avLst/>
          </a:prstGeom>
          <a:solidFill>
            <a:srgbClr val="FF9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29023B5B-77F0-4C6C-B60F-579740C1C5B3}"/>
              </a:ext>
            </a:extLst>
          </p:cNvPr>
          <p:cNvPicPr>
            <a:picLocks noChangeAspect="1"/>
          </p:cNvPicPr>
          <p:nvPr/>
        </p:nvPicPr>
        <p:blipFill>
          <a:blip r:embed="rId4"/>
          <a:stretch>
            <a:fillRect/>
          </a:stretch>
        </p:blipFill>
        <p:spPr>
          <a:xfrm>
            <a:off x="0" y="5342704"/>
            <a:ext cx="1711354" cy="535798"/>
          </a:xfrm>
          <a:prstGeom prst="rect">
            <a:avLst/>
          </a:prstGeom>
        </p:spPr>
      </p:pic>
      <p:sp>
        <p:nvSpPr>
          <p:cNvPr id="14" name="object 15">
            <a:extLst>
              <a:ext uri="{FF2B5EF4-FFF2-40B4-BE49-F238E27FC236}">
                <a16:creationId xmlns:a16="http://schemas.microsoft.com/office/drawing/2014/main" id="{20E2F420-8211-49CD-8F11-D869F49EB4D5}"/>
              </a:ext>
            </a:extLst>
          </p:cNvPr>
          <p:cNvSpPr/>
          <p:nvPr/>
        </p:nvSpPr>
        <p:spPr>
          <a:xfrm>
            <a:off x="11003623" y="161465"/>
            <a:ext cx="912494" cy="440690"/>
          </a:xfrm>
          <a:custGeom>
            <a:avLst/>
            <a:gdLst/>
            <a:ahLst/>
            <a:cxnLst/>
            <a:rect l="l" t="t" r="r" b="b"/>
            <a:pathLst>
              <a:path w="912495" h="440689">
                <a:moveTo>
                  <a:pt x="911974" y="338404"/>
                </a:moveTo>
                <a:lnTo>
                  <a:pt x="911110" y="182829"/>
                </a:lnTo>
                <a:lnTo>
                  <a:pt x="893505" y="141255"/>
                </a:lnTo>
                <a:lnTo>
                  <a:pt x="851649" y="124142"/>
                </a:lnTo>
                <a:lnTo>
                  <a:pt x="612381" y="125501"/>
                </a:lnTo>
                <a:lnTo>
                  <a:pt x="612381" y="39649"/>
                </a:lnTo>
                <a:lnTo>
                  <a:pt x="609245" y="24254"/>
                </a:lnTo>
                <a:lnTo>
                  <a:pt x="600710" y="11647"/>
                </a:lnTo>
                <a:lnTo>
                  <a:pt x="588078" y="3128"/>
                </a:lnTo>
                <a:lnTo>
                  <a:pt x="572655" y="0"/>
                </a:lnTo>
                <a:lnTo>
                  <a:pt x="339953" y="0"/>
                </a:lnTo>
                <a:lnTo>
                  <a:pt x="324531" y="3128"/>
                </a:lnTo>
                <a:lnTo>
                  <a:pt x="311899" y="11647"/>
                </a:lnTo>
                <a:lnTo>
                  <a:pt x="303363" y="24254"/>
                </a:lnTo>
                <a:lnTo>
                  <a:pt x="300228" y="39649"/>
                </a:lnTo>
                <a:lnTo>
                  <a:pt x="300228" y="127241"/>
                </a:lnTo>
                <a:lnTo>
                  <a:pt x="58788" y="128600"/>
                </a:lnTo>
                <a:lnTo>
                  <a:pt x="35854" y="133388"/>
                </a:lnTo>
                <a:lnTo>
                  <a:pt x="17125" y="146170"/>
                </a:lnTo>
                <a:lnTo>
                  <a:pt x="4531" y="165001"/>
                </a:lnTo>
                <a:lnTo>
                  <a:pt x="0" y="187934"/>
                </a:lnTo>
                <a:lnTo>
                  <a:pt x="838" y="338454"/>
                </a:lnTo>
                <a:lnTo>
                  <a:pt x="390296" y="440258"/>
                </a:lnTo>
                <a:lnTo>
                  <a:pt x="390296" y="427189"/>
                </a:lnTo>
                <a:lnTo>
                  <a:pt x="390296" y="419684"/>
                </a:lnTo>
                <a:lnTo>
                  <a:pt x="396455" y="413550"/>
                </a:lnTo>
                <a:lnTo>
                  <a:pt x="403961" y="413550"/>
                </a:lnTo>
                <a:lnTo>
                  <a:pt x="508647" y="413550"/>
                </a:lnTo>
                <a:lnTo>
                  <a:pt x="516140" y="413550"/>
                </a:lnTo>
                <a:lnTo>
                  <a:pt x="522287" y="419684"/>
                </a:lnTo>
                <a:lnTo>
                  <a:pt x="522287" y="427189"/>
                </a:lnTo>
                <a:lnTo>
                  <a:pt x="522287" y="440258"/>
                </a:lnTo>
                <a:lnTo>
                  <a:pt x="911974" y="338404"/>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5" name="object 16">
            <a:extLst>
              <a:ext uri="{FF2B5EF4-FFF2-40B4-BE49-F238E27FC236}">
                <a16:creationId xmlns:a16="http://schemas.microsoft.com/office/drawing/2014/main" id="{AF5434C0-CC9C-4E26-B9B9-3CF2D8EEAB50}"/>
              </a:ext>
            </a:extLst>
          </p:cNvPr>
          <p:cNvSpPr/>
          <p:nvPr/>
        </p:nvSpPr>
        <p:spPr>
          <a:xfrm>
            <a:off x="11358245" y="213535"/>
            <a:ext cx="203835" cy="74930"/>
          </a:xfrm>
          <a:custGeom>
            <a:avLst/>
            <a:gdLst/>
            <a:ahLst/>
            <a:cxnLst/>
            <a:rect l="l" t="t" r="r" b="b"/>
            <a:pathLst>
              <a:path w="203835" h="74930">
                <a:moveTo>
                  <a:pt x="0" y="15036"/>
                </a:moveTo>
                <a:lnTo>
                  <a:pt x="0" y="6769"/>
                </a:lnTo>
                <a:lnTo>
                  <a:pt x="6769" y="0"/>
                </a:lnTo>
                <a:lnTo>
                  <a:pt x="15036" y="0"/>
                </a:lnTo>
                <a:lnTo>
                  <a:pt x="188302" y="0"/>
                </a:lnTo>
                <a:lnTo>
                  <a:pt x="196596" y="0"/>
                </a:lnTo>
                <a:lnTo>
                  <a:pt x="203365" y="6781"/>
                </a:lnTo>
                <a:lnTo>
                  <a:pt x="203365" y="15036"/>
                </a:lnTo>
                <a:lnTo>
                  <a:pt x="203365" y="73736"/>
                </a:lnTo>
                <a:lnTo>
                  <a:pt x="0" y="74866"/>
                </a:lnTo>
                <a:lnTo>
                  <a:pt x="0" y="15036"/>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6" name="object 17">
            <a:extLst>
              <a:ext uri="{FF2B5EF4-FFF2-40B4-BE49-F238E27FC236}">
                <a16:creationId xmlns:a16="http://schemas.microsoft.com/office/drawing/2014/main" id="{26B58D62-6743-4B3B-8D85-1262C32217B5}"/>
              </a:ext>
            </a:extLst>
          </p:cNvPr>
          <p:cNvSpPr/>
          <p:nvPr/>
        </p:nvSpPr>
        <p:spPr>
          <a:xfrm>
            <a:off x="10846053" y="504671"/>
            <a:ext cx="159385" cy="381635"/>
          </a:xfrm>
          <a:custGeom>
            <a:avLst/>
            <a:gdLst/>
            <a:ahLst/>
            <a:cxnLst/>
            <a:rect l="l" t="t" r="r" b="b"/>
            <a:pathLst>
              <a:path w="159385" h="381635">
                <a:moveTo>
                  <a:pt x="0" y="381571"/>
                </a:moveTo>
                <a:lnTo>
                  <a:pt x="159270" y="381571"/>
                </a:lnTo>
                <a:lnTo>
                  <a:pt x="157124" y="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17" name="object 18">
            <a:extLst>
              <a:ext uri="{FF2B5EF4-FFF2-40B4-BE49-F238E27FC236}">
                <a16:creationId xmlns:a16="http://schemas.microsoft.com/office/drawing/2014/main" id="{EAF983E6-E84C-4AA3-924B-2DE8EEEA140F}"/>
              </a:ext>
            </a:extLst>
          </p:cNvPr>
          <p:cNvSpPr/>
          <p:nvPr/>
        </p:nvSpPr>
        <p:spPr>
          <a:xfrm>
            <a:off x="11914301" y="504569"/>
            <a:ext cx="191135" cy="377190"/>
          </a:xfrm>
          <a:custGeom>
            <a:avLst/>
            <a:gdLst/>
            <a:ahLst/>
            <a:cxnLst/>
            <a:rect l="l" t="t" r="r" b="b"/>
            <a:pathLst>
              <a:path w="191135" h="377189">
                <a:moveTo>
                  <a:pt x="0" y="0"/>
                </a:moveTo>
                <a:lnTo>
                  <a:pt x="2133" y="376580"/>
                </a:lnTo>
                <a:lnTo>
                  <a:pt x="191020" y="37658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grpSp>
        <p:nvGrpSpPr>
          <p:cNvPr id="19" name="Group 18">
            <a:extLst>
              <a:ext uri="{FF2B5EF4-FFF2-40B4-BE49-F238E27FC236}">
                <a16:creationId xmlns:a16="http://schemas.microsoft.com/office/drawing/2014/main" id="{D3EE4BDB-E672-453B-941D-2E02C8EF53BE}"/>
              </a:ext>
            </a:extLst>
          </p:cNvPr>
          <p:cNvGrpSpPr/>
          <p:nvPr/>
        </p:nvGrpSpPr>
        <p:grpSpPr>
          <a:xfrm>
            <a:off x="2611165" y="3332163"/>
            <a:ext cx="3192130" cy="2771774"/>
            <a:chOff x="7885098" y="1773239"/>
            <a:chExt cx="3764668" cy="4497898"/>
          </a:xfrm>
        </p:grpSpPr>
        <p:pic>
          <p:nvPicPr>
            <p:cNvPr id="20" name="Picture 19">
              <a:extLst>
                <a:ext uri="{FF2B5EF4-FFF2-40B4-BE49-F238E27FC236}">
                  <a16:creationId xmlns:a16="http://schemas.microsoft.com/office/drawing/2014/main" id="{D6FE487B-5489-494F-83C7-5CBAC265FBFD}"/>
                </a:ext>
              </a:extLst>
            </p:cNvPr>
            <p:cNvPicPr>
              <a:picLocks noChangeAspect="1"/>
            </p:cNvPicPr>
            <p:nvPr/>
          </p:nvPicPr>
          <p:blipFill rotWithShape="1">
            <a:blip r:embed="rId5"/>
            <a:srcRect r="1281" b="16388"/>
            <a:stretch/>
          </p:blipFill>
          <p:spPr>
            <a:xfrm>
              <a:off x="7885099" y="4068346"/>
              <a:ext cx="3764667" cy="2202791"/>
            </a:xfrm>
            <a:prstGeom prst="rect">
              <a:avLst/>
            </a:prstGeom>
            <a:ln>
              <a:solidFill>
                <a:schemeClr val="tx1"/>
              </a:solidFill>
            </a:ln>
          </p:spPr>
        </p:pic>
        <p:pic>
          <p:nvPicPr>
            <p:cNvPr id="26" name="Picture 25">
              <a:extLst>
                <a:ext uri="{FF2B5EF4-FFF2-40B4-BE49-F238E27FC236}">
                  <a16:creationId xmlns:a16="http://schemas.microsoft.com/office/drawing/2014/main" id="{285F01F0-A43D-48CB-A81C-A0A027A9A48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8000"/>
                      </a14:imgEffect>
                    </a14:imgLayer>
                  </a14:imgProps>
                </a:ext>
              </a:extLst>
            </a:blip>
            <a:srcRect l="33202" t="34495" r="24579" b="19005"/>
            <a:stretch/>
          </p:blipFill>
          <p:spPr>
            <a:xfrm>
              <a:off x="7885098" y="1773239"/>
              <a:ext cx="3764667" cy="2202791"/>
            </a:xfrm>
            <a:prstGeom prst="rect">
              <a:avLst/>
            </a:prstGeom>
            <a:ln>
              <a:solidFill>
                <a:schemeClr val="tx1"/>
              </a:solidFill>
            </a:ln>
          </p:spPr>
        </p:pic>
      </p:grpSp>
    </p:spTree>
    <p:extLst>
      <p:ext uri="{BB962C8B-B14F-4D97-AF65-F5344CB8AC3E}">
        <p14:creationId xmlns:p14="http://schemas.microsoft.com/office/powerpoint/2010/main" val="24861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13</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090768" y="62071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0070C0"/>
                </a:solidFill>
              </a:rPr>
              <a:t>Key Policy Directions: Planning for Complete Communities</a:t>
            </a:r>
          </a:p>
        </p:txBody>
      </p:sp>
      <p:sp>
        <p:nvSpPr>
          <p:cNvPr id="11" name="Rectangle 10">
            <a:extLst>
              <a:ext uri="{FF2B5EF4-FFF2-40B4-BE49-F238E27FC236}">
                <a16:creationId xmlns:a16="http://schemas.microsoft.com/office/drawing/2014/main" id="{D6729B65-DA3C-4BA5-A534-27BFB1DE05D8}"/>
              </a:ext>
            </a:extLst>
          </p:cNvPr>
          <p:cNvSpPr/>
          <p:nvPr/>
        </p:nvSpPr>
        <p:spPr>
          <a:xfrm>
            <a:off x="2208214" y="1656114"/>
            <a:ext cx="3789914" cy="3077766"/>
          </a:xfrm>
          <a:prstGeom prst="rect">
            <a:avLst/>
          </a:prstGeom>
        </p:spPr>
        <p:txBody>
          <a:bodyPr wrap="square">
            <a:spAutoFit/>
          </a:bodyPr>
          <a:lstStyle/>
          <a:p>
            <a:pPr algn="just"/>
            <a:r>
              <a:rPr lang="en-CA" b="1" dirty="0"/>
              <a:t>Theme Objective:</a:t>
            </a:r>
          </a:p>
          <a:p>
            <a:pPr algn="just"/>
            <a:endParaRPr lang="en-CA" dirty="0"/>
          </a:p>
          <a:p>
            <a:pPr marL="285750" indent="-285750" algn="just">
              <a:buFont typeface="Arial" panose="020B0604020202020204" pitchFamily="34" charset="0"/>
              <a:buChar char="•"/>
            </a:pPr>
            <a:r>
              <a:rPr lang="en-US" dirty="0"/>
              <a:t>Promote the Town as a p</a:t>
            </a:r>
            <a:r>
              <a:rPr lang="en-CA" dirty="0"/>
              <a:t>lace where homes, jobs, schools, community services, parks and recreational facilities are easily accessible, and support a high quality of life.</a:t>
            </a:r>
            <a:endParaRPr lang="en-US" dirty="0"/>
          </a:p>
          <a:p>
            <a:pPr algn="just"/>
            <a:endParaRPr lang="en-CA" dirty="0"/>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142384" y="1671523"/>
            <a:ext cx="5643215" cy="5570756"/>
          </a:xfrm>
          <a:prstGeom prst="rect">
            <a:avLst/>
          </a:prstGeom>
        </p:spPr>
        <p:txBody>
          <a:bodyPr wrap="square">
            <a:spAutoFit/>
          </a:bodyPr>
          <a:lstStyle/>
          <a:p>
            <a:pPr algn="ctr"/>
            <a:r>
              <a:rPr lang="en-CA" b="1" dirty="0"/>
              <a:t>Policy Directions:</a:t>
            </a:r>
          </a:p>
          <a:p>
            <a:pPr algn="just"/>
            <a:endParaRPr lang="en-CA" dirty="0"/>
          </a:p>
          <a:p>
            <a:pPr marL="285750" indent="-285750" algn="just">
              <a:buFont typeface="Arial" panose="020B0604020202020204" pitchFamily="34" charset="0"/>
              <a:buChar char="•"/>
            </a:pPr>
            <a:r>
              <a:rPr lang="en-CA" dirty="0"/>
              <a:t>Encourage the provision of a </a:t>
            </a:r>
            <a:r>
              <a:rPr lang="en-CA" b="1" dirty="0"/>
              <a:t>full range of housing options</a:t>
            </a:r>
            <a:r>
              <a:rPr lang="en-CA" dirty="0"/>
              <a:t>, including ownership and rental housing, social housing, housing for seniors, and additional residential units.</a:t>
            </a:r>
          </a:p>
          <a:p>
            <a:pPr algn="just"/>
            <a:endParaRPr lang="en-CA" dirty="0"/>
          </a:p>
          <a:p>
            <a:pPr marL="285750" indent="-285750" algn="just">
              <a:buFont typeface="Arial" panose="020B0604020202020204" pitchFamily="34" charset="0"/>
              <a:buChar char="•"/>
            </a:pPr>
            <a:r>
              <a:rPr lang="en-CA" dirty="0"/>
              <a:t>Promote the development of a </a:t>
            </a:r>
            <a:r>
              <a:rPr lang="en-CA" b="1" dirty="0"/>
              <a:t>comprehensive parks, open space and trails network</a:t>
            </a:r>
            <a:r>
              <a:rPr lang="en-CA" dirty="0"/>
              <a:t>.</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Promote the use of </a:t>
            </a:r>
            <a:r>
              <a:rPr lang="en-CA" b="1" dirty="0"/>
              <a:t>community gardens, local farms market and urban agriculture</a:t>
            </a:r>
            <a:r>
              <a:rPr lang="en-CA" dirty="0"/>
              <a:t>.</a:t>
            </a:r>
            <a:endParaRPr lang="en-US" sz="1400" b="1" dirty="0"/>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US" dirty="0"/>
              <a:t>Ensure </a:t>
            </a:r>
            <a:r>
              <a:rPr lang="en-US" b="1" dirty="0"/>
              <a:t>public realm is </a:t>
            </a:r>
            <a:r>
              <a:rPr lang="en-US" dirty="0"/>
              <a:t>designed to provide </a:t>
            </a:r>
            <a:r>
              <a:rPr lang="en-US" b="1" dirty="0"/>
              <a:t>safe, attractive, interesting and comfortable spaces for pedestrians</a:t>
            </a:r>
            <a:r>
              <a:rPr lang="en-US" dirty="0"/>
              <a:t>.</a:t>
            </a:r>
            <a:endParaRPr lang="en-CA" dirty="0"/>
          </a:p>
          <a:p>
            <a:pPr algn="just"/>
            <a:r>
              <a:rPr lang="en-CA" dirty="0"/>
              <a:t> </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14" name="Picture 13">
            <a:extLst>
              <a:ext uri="{FF2B5EF4-FFF2-40B4-BE49-F238E27FC236}">
                <a16:creationId xmlns:a16="http://schemas.microsoft.com/office/drawing/2014/main" id="{061A6830-040B-4ADD-8B40-A1359F131F33}"/>
              </a:ext>
            </a:extLst>
          </p:cNvPr>
          <p:cNvPicPr>
            <a:picLocks noChangeAspect="1"/>
          </p:cNvPicPr>
          <p:nvPr/>
        </p:nvPicPr>
        <p:blipFill>
          <a:blip r:embed="rId4"/>
          <a:stretch>
            <a:fillRect/>
          </a:stretch>
        </p:blipFill>
        <p:spPr>
          <a:xfrm>
            <a:off x="2593265" y="4596612"/>
            <a:ext cx="3164068" cy="1779789"/>
          </a:xfrm>
          <a:prstGeom prst="rect">
            <a:avLst/>
          </a:prstGeom>
          <a:ln>
            <a:solidFill>
              <a:schemeClr val="tx1"/>
            </a:solidFill>
          </a:ln>
        </p:spPr>
      </p:pic>
      <p:sp>
        <p:nvSpPr>
          <p:cNvPr id="10" name="Arrow: Right 9">
            <a:extLst>
              <a:ext uri="{FF2B5EF4-FFF2-40B4-BE49-F238E27FC236}">
                <a16:creationId xmlns:a16="http://schemas.microsoft.com/office/drawing/2014/main" id="{A79836CC-4B5E-45D3-9422-3368A0017DBB}"/>
              </a:ext>
            </a:extLst>
          </p:cNvPr>
          <p:cNvSpPr/>
          <p:nvPr/>
        </p:nvSpPr>
        <p:spPr>
          <a:xfrm>
            <a:off x="4500942" y="1579447"/>
            <a:ext cx="3418265" cy="564449"/>
          </a:xfrm>
          <a:prstGeom prst="rightArrow">
            <a:avLst/>
          </a:prstGeom>
          <a:solidFill>
            <a:srgbClr val="47B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CECFF"/>
              </a:solidFill>
              <a:highlight>
                <a:srgbClr val="CCECFF"/>
              </a:highlight>
            </a:endParaRPr>
          </a:p>
        </p:txBody>
      </p:sp>
      <p:pic>
        <p:nvPicPr>
          <p:cNvPr id="12" name="Picture 11">
            <a:extLst>
              <a:ext uri="{FF2B5EF4-FFF2-40B4-BE49-F238E27FC236}">
                <a16:creationId xmlns:a16="http://schemas.microsoft.com/office/drawing/2014/main" id="{3BFA3C6E-9C56-41EA-BFD0-0F2CFAEA370B}"/>
              </a:ext>
            </a:extLst>
          </p:cNvPr>
          <p:cNvPicPr>
            <a:picLocks noChangeAspect="1"/>
          </p:cNvPicPr>
          <p:nvPr/>
        </p:nvPicPr>
        <p:blipFill>
          <a:blip r:embed="rId5"/>
          <a:stretch>
            <a:fillRect/>
          </a:stretch>
        </p:blipFill>
        <p:spPr>
          <a:xfrm>
            <a:off x="0" y="5342704"/>
            <a:ext cx="1711354" cy="535798"/>
          </a:xfrm>
          <a:prstGeom prst="rect">
            <a:avLst/>
          </a:prstGeom>
        </p:spPr>
      </p:pic>
      <p:sp>
        <p:nvSpPr>
          <p:cNvPr id="15" name="object 22">
            <a:extLst>
              <a:ext uri="{FF2B5EF4-FFF2-40B4-BE49-F238E27FC236}">
                <a16:creationId xmlns:a16="http://schemas.microsoft.com/office/drawing/2014/main" id="{62234F28-AEA3-4E33-BAAB-110F309EBE13}"/>
              </a:ext>
            </a:extLst>
          </p:cNvPr>
          <p:cNvSpPr/>
          <p:nvPr/>
        </p:nvSpPr>
        <p:spPr>
          <a:xfrm>
            <a:off x="10856525" y="235571"/>
            <a:ext cx="1251585" cy="795655"/>
          </a:xfrm>
          <a:custGeom>
            <a:avLst/>
            <a:gdLst/>
            <a:ahLst/>
            <a:cxnLst/>
            <a:rect l="l" t="t" r="r" b="b"/>
            <a:pathLst>
              <a:path w="1251584" h="795655">
                <a:moveTo>
                  <a:pt x="0" y="795083"/>
                </a:moveTo>
                <a:lnTo>
                  <a:pt x="0" y="665289"/>
                </a:lnTo>
                <a:lnTo>
                  <a:pt x="45339" y="665289"/>
                </a:lnTo>
                <a:lnTo>
                  <a:pt x="45339" y="250405"/>
                </a:lnTo>
                <a:lnTo>
                  <a:pt x="122796" y="250405"/>
                </a:lnTo>
                <a:lnTo>
                  <a:pt x="122796" y="110248"/>
                </a:lnTo>
                <a:lnTo>
                  <a:pt x="249377" y="110248"/>
                </a:lnTo>
                <a:lnTo>
                  <a:pt x="249377" y="783018"/>
                </a:lnTo>
                <a:lnTo>
                  <a:pt x="368401" y="783018"/>
                </a:lnTo>
                <a:lnTo>
                  <a:pt x="368401" y="472795"/>
                </a:lnTo>
                <a:lnTo>
                  <a:pt x="460984" y="472795"/>
                </a:lnTo>
                <a:lnTo>
                  <a:pt x="460984" y="295262"/>
                </a:lnTo>
                <a:lnTo>
                  <a:pt x="542213" y="295262"/>
                </a:lnTo>
                <a:lnTo>
                  <a:pt x="542213" y="368147"/>
                </a:lnTo>
                <a:lnTo>
                  <a:pt x="765149" y="368147"/>
                </a:lnTo>
                <a:lnTo>
                  <a:pt x="765149" y="756856"/>
                </a:lnTo>
                <a:lnTo>
                  <a:pt x="663130" y="756856"/>
                </a:lnTo>
                <a:lnTo>
                  <a:pt x="663130" y="0"/>
                </a:lnTo>
                <a:lnTo>
                  <a:pt x="765149" y="0"/>
                </a:lnTo>
                <a:lnTo>
                  <a:pt x="765149" y="80352"/>
                </a:lnTo>
                <a:lnTo>
                  <a:pt x="887958" y="80352"/>
                </a:lnTo>
                <a:lnTo>
                  <a:pt x="887958" y="728827"/>
                </a:lnTo>
                <a:lnTo>
                  <a:pt x="994283" y="730415"/>
                </a:lnTo>
                <a:lnTo>
                  <a:pt x="991768" y="646874"/>
                </a:lnTo>
                <a:lnTo>
                  <a:pt x="929830" y="646874"/>
                </a:lnTo>
                <a:lnTo>
                  <a:pt x="1091819" y="478091"/>
                </a:lnTo>
                <a:lnTo>
                  <a:pt x="1251432" y="644398"/>
                </a:lnTo>
                <a:lnTo>
                  <a:pt x="1191869" y="644398"/>
                </a:lnTo>
                <a:lnTo>
                  <a:pt x="1191869" y="795083"/>
                </a:lnTo>
              </a:path>
            </a:pathLst>
          </a:custGeom>
          <a:ln w="24130">
            <a:solidFill>
              <a:srgbClr val="0070C0"/>
            </a:solidFill>
          </a:ln>
        </p:spPr>
        <p:txBody>
          <a:bodyPr wrap="square" lIns="0" tIns="0" rIns="0" bIns="0" rtlCol="0"/>
          <a:lstStyle/>
          <a:p>
            <a:endParaRPr dirty="0"/>
          </a:p>
        </p:txBody>
      </p:sp>
    </p:spTree>
    <p:extLst>
      <p:ext uri="{BB962C8B-B14F-4D97-AF65-F5344CB8AC3E}">
        <p14:creationId xmlns:p14="http://schemas.microsoft.com/office/powerpoint/2010/main" val="58963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14</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29B967"/>
                </a:solidFill>
              </a:rPr>
              <a:t>Key Policy Directions: Planning for the Natural Environment</a:t>
            </a:r>
          </a:p>
        </p:txBody>
      </p:sp>
      <p:sp>
        <p:nvSpPr>
          <p:cNvPr id="11" name="Rectangle 10">
            <a:extLst>
              <a:ext uri="{FF2B5EF4-FFF2-40B4-BE49-F238E27FC236}">
                <a16:creationId xmlns:a16="http://schemas.microsoft.com/office/drawing/2014/main" id="{D6729B65-DA3C-4BA5-A534-27BFB1DE05D8}"/>
              </a:ext>
            </a:extLst>
          </p:cNvPr>
          <p:cNvSpPr/>
          <p:nvPr/>
        </p:nvSpPr>
        <p:spPr>
          <a:xfrm>
            <a:off x="2208214" y="1666697"/>
            <a:ext cx="3826401" cy="2800767"/>
          </a:xfrm>
          <a:prstGeom prst="rect">
            <a:avLst/>
          </a:prstGeom>
        </p:spPr>
        <p:txBody>
          <a:bodyPr wrap="square" lIns="91440" tIns="45720" rIns="91440" bIns="45720" anchor="t">
            <a:spAutoFit/>
          </a:bodyPr>
          <a:lstStyle/>
          <a:p>
            <a:pPr algn="just"/>
            <a:r>
              <a:rPr lang="en-CA" b="1" dirty="0"/>
              <a:t>Theme Objective:</a:t>
            </a:r>
          </a:p>
          <a:p>
            <a:pPr algn="just"/>
            <a:endParaRPr lang="en-CA" dirty="0"/>
          </a:p>
          <a:p>
            <a:pPr marL="285750" indent="-285750">
              <a:buFont typeface="Arial" panose="020B0604020202020204" pitchFamily="34" charset="0"/>
              <a:buChar char="•"/>
            </a:pPr>
            <a:r>
              <a:rPr lang="en-US" dirty="0"/>
              <a:t>Promote the Town’s natural environment through the protection of natural areas and integrating the environment as part of future growth. </a:t>
            </a:r>
            <a:endParaRPr lang="en-CA" dirty="0"/>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533711" y="1671523"/>
            <a:ext cx="5251888" cy="4185761"/>
          </a:xfrm>
          <a:prstGeom prst="rect">
            <a:avLst/>
          </a:prstGeom>
        </p:spPr>
        <p:txBody>
          <a:bodyPr wrap="square">
            <a:spAutoFit/>
          </a:bodyPr>
          <a:lstStyle/>
          <a:p>
            <a:pPr algn="ctr"/>
            <a:r>
              <a:rPr lang="en-CA" b="1" dirty="0"/>
              <a:t>Policy Directions:</a:t>
            </a:r>
          </a:p>
          <a:p>
            <a:pPr algn="just"/>
            <a:endParaRPr lang="en-CA" dirty="0"/>
          </a:p>
          <a:p>
            <a:pPr marL="285750" indent="-285750" algn="just">
              <a:buFont typeface="Arial" panose="020B0604020202020204" pitchFamily="34" charset="0"/>
              <a:buChar char="•"/>
            </a:pPr>
            <a:r>
              <a:rPr lang="en-CA" dirty="0"/>
              <a:t>Update policies related to the </a:t>
            </a:r>
            <a:r>
              <a:rPr lang="en-CA" b="1" dirty="0"/>
              <a:t>protection of prime agricultural lands</a:t>
            </a:r>
            <a:r>
              <a:rPr lang="en-CA" dirty="0"/>
              <a:t> consistent with provincial policies.</a:t>
            </a:r>
          </a:p>
          <a:p>
            <a:pPr algn="just"/>
            <a:endParaRPr lang="en-CA" dirty="0"/>
          </a:p>
          <a:p>
            <a:pPr marL="285750" indent="-285750" algn="just">
              <a:buFont typeface="Arial" panose="020B0604020202020204" pitchFamily="34" charset="0"/>
              <a:buChar char="•"/>
            </a:pPr>
            <a:r>
              <a:rPr lang="en-CA" dirty="0"/>
              <a:t>Promote </a:t>
            </a:r>
            <a:r>
              <a:rPr lang="en-CA" b="1" dirty="0"/>
              <a:t>countryside tourism and </a:t>
            </a:r>
            <a:r>
              <a:rPr lang="en-CA" b="1" dirty="0" err="1"/>
              <a:t>agri</a:t>
            </a:r>
            <a:r>
              <a:rPr lang="en-CA" b="1" dirty="0"/>
              <a:t>-tourism</a:t>
            </a:r>
            <a:r>
              <a:rPr lang="en-CA" dirty="0"/>
              <a:t>. This includes agricultural fairs, farmers markets and events.</a:t>
            </a:r>
          </a:p>
          <a:p>
            <a:pPr algn="just"/>
            <a:endParaRPr lang="en-CA" dirty="0"/>
          </a:p>
          <a:p>
            <a:pPr marL="285750" indent="-285750" algn="just">
              <a:buFont typeface="Arial" panose="020B0604020202020204" pitchFamily="34" charset="0"/>
              <a:buChar char="•"/>
            </a:pPr>
            <a:r>
              <a:rPr lang="en-CA" dirty="0"/>
              <a:t>Allow </a:t>
            </a:r>
            <a:r>
              <a:rPr lang="en-CA" b="1" dirty="0"/>
              <a:t>secondary dwellings</a:t>
            </a:r>
            <a:r>
              <a:rPr lang="en-CA" dirty="0"/>
              <a:t> for the purposes of </a:t>
            </a:r>
            <a:r>
              <a:rPr lang="en-CA" b="1" dirty="0"/>
              <a:t>farming help </a:t>
            </a:r>
            <a:r>
              <a:rPr lang="en-CA" dirty="0"/>
              <a:t>within existing buildings, when possible.</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15" name="Picture 14" descr="ThePassingShow | Stouffville Reservoir Sept 28/2020">
            <a:extLst>
              <a:ext uri="{FF2B5EF4-FFF2-40B4-BE49-F238E27FC236}">
                <a16:creationId xmlns:a16="http://schemas.microsoft.com/office/drawing/2014/main" id="{E82116AD-759D-4D97-9181-B537A6472845}"/>
              </a:ext>
            </a:extLst>
          </p:cNvPr>
          <p:cNvPicPr/>
          <p:nvPr/>
        </p:nvPicPr>
        <p:blipFill rotWithShape="1">
          <a:blip r:embed="rId4">
            <a:extLst>
              <a:ext uri="{28A0092B-C50C-407E-A947-70E740481C1C}">
                <a14:useLocalDpi xmlns:a14="http://schemas.microsoft.com/office/drawing/2010/main" val="0"/>
              </a:ext>
            </a:extLst>
          </a:blip>
          <a:srcRect t="15812" b="12201"/>
          <a:stretch/>
        </p:blipFill>
        <p:spPr bwMode="auto">
          <a:xfrm>
            <a:off x="2538006" y="4478023"/>
            <a:ext cx="3169053" cy="1912563"/>
          </a:xfrm>
          <a:prstGeom prst="rect">
            <a:avLst/>
          </a:prstGeom>
          <a:noFill/>
          <a:ln>
            <a:solidFill>
              <a:schemeClr val="tx1"/>
            </a:solidFill>
          </a:ln>
          <a:extLst>
            <a:ext uri="{53640926-AAD7-44D8-BBD7-CCE9431645EC}">
              <a14:shadowObscured xmlns:a14="http://schemas.microsoft.com/office/drawing/2010/main"/>
            </a:ext>
          </a:extLst>
        </p:spPr>
      </p:pic>
      <p:sp>
        <p:nvSpPr>
          <p:cNvPr id="10" name="Arrow: Right 9">
            <a:extLst>
              <a:ext uri="{FF2B5EF4-FFF2-40B4-BE49-F238E27FC236}">
                <a16:creationId xmlns:a16="http://schemas.microsoft.com/office/drawing/2014/main" id="{6C9D49FF-F0E5-4607-B7EA-09E3C70FAFEB}"/>
              </a:ext>
            </a:extLst>
          </p:cNvPr>
          <p:cNvSpPr/>
          <p:nvPr/>
        </p:nvSpPr>
        <p:spPr>
          <a:xfrm>
            <a:off x="4500941" y="1571058"/>
            <a:ext cx="3540651" cy="564449"/>
          </a:xfrm>
          <a:prstGeom prst="rightArrow">
            <a:avLst/>
          </a:prstGeom>
          <a:solidFill>
            <a:srgbClr val="29B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CECFF"/>
              </a:solidFill>
              <a:highlight>
                <a:srgbClr val="CCECFF"/>
              </a:highlight>
            </a:endParaRPr>
          </a:p>
        </p:txBody>
      </p:sp>
      <p:pic>
        <p:nvPicPr>
          <p:cNvPr id="12" name="Picture 11">
            <a:extLst>
              <a:ext uri="{FF2B5EF4-FFF2-40B4-BE49-F238E27FC236}">
                <a16:creationId xmlns:a16="http://schemas.microsoft.com/office/drawing/2014/main" id="{61AAC203-7629-48B6-9A51-B9B4264A26E0}"/>
              </a:ext>
            </a:extLst>
          </p:cNvPr>
          <p:cNvPicPr>
            <a:picLocks noChangeAspect="1"/>
          </p:cNvPicPr>
          <p:nvPr/>
        </p:nvPicPr>
        <p:blipFill>
          <a:blip r:embed="rId5"/>
          <a:stretch>
            <a:fillRect/>
          </a:stretch>
        </p:blipFill>
        <p:spPr>
          <a:xfrm>
            <a:off x="0" y="5342704"/>
            <a:ext cx="1711354" cy="535798"/>
          </a:xfrm>
          <a:prstGeom prst="rect">
            <a:avLst/>
          </a:prstGeom>
        </p:spPr>
      </p:pic>
      <p:sp>
        <p:nvSpPr>
          <p:cNvPr id="14" name="object 21">
            <a:extLst>
              <a:ext uri="{FF2B5EF4-FFF2-40B4-BE49-F238E27FC236}">
                <a16:creationId xmlns:a16="http://schemas.microsoft.com/office/drawing/2014/main" id="{D466FBED-9C4B-4781-BD61-AE7162DCFA77}"/>
              </a:ext>
            </a:extLst>
          </p:cNvPr>
          <p:cNvSpPr/>
          <p:nvPr/>
        </p:nvSpPr>
        <p:spPr>
          <a:xfrm>
            <a:off x="11328431" y="144078"/>
            <a:ext cx="753745" cy="852805"/>
          </a:xfrm>
          <a:custGeom>
            <a:avLst/>
            <a:gdLst/>
            <a:ahLst/>
            <a:cxnLst/>
            <a:rect l="l" t="t" r="r" b="b"/>
            <a:pathLst>
              <a:path w="753745" h="852805">
                <a:moveTo>
                  <a:pt x="425221" y="852779"/>
                </a:moveTo>
                <a:lnTo>
                  <a:pt x="424849" y="731775"/>
                </a:lnTo>
                <a:lnTo>
                  <a:pt x="424726" y="669274"/>
                </a:lnTo>
                <a:lnTo>
                  <a:pt x="424849" y="645325"/>
                </a:lnTo>
                <a:lnTo>
                  <a:pt x="425221" y="639978"/>
                </a:lnTo>
                <a:lnTo>
                  <a:pt x="474344" y="589572"/>
                </a:lnTo>
                <a:lnTo>
                  <a:pt x="481773" y="593992"/>
                </a:lnTo>
                <a:lnTo>
                  <a:pt x="489488" y="597892"/>
                </a:lnTo>
                <a:lnTo>
                  <a:pt x="534395" y="609429"/>
                </a:lnTo>
                <a:lnTo>
                  <a:pt x="544258" y="609790"/>
                </a:lnTo>
                <a:lnTo>
                  <a:pt x="567889" y="607621"/>
                </a:lnTo>
                <a:lnTo>
                  <a:pt x="611556" y="590888"/>
                </a:lnTo>
                <a:lnTo>
                  <a:pt x="646135" y="559945"/>
                </a:lnTo>
                <a:lnTo>
                  <a:pt x="667002" y="520018"/>
                </a:lnTo>
                <a:lnTo>
                  <a:pt x="671791" y="497801"/>
                </a:lnTo>
                <a:lnTo>
                  <a:pt x="688713" y="489816"/>
                </a:lnTo>
                <a:lnTo>
                  <a:pt x="729983" y="452716"/>
                </a:lnTo>
                <a:lnTo>
                  <a:pt x="747590" y="417790"/>
                </a:lnTo>
                <a:lnTo>
                  <a:pt x="753605" y="379158"/>
                </a:lnTo>
                <a:lnTo>
                  <a:pt x="753061" y="367394"/>
                </a:lnTo>
                <a:lnTo>
                  <a:pt x="740609" y="323482"/>
                </a:lnTo>
                <a:lnTo>
                  <a:pt x="722744" y="296532"/>
                </a:lnTo>
                <a:lnTo>
                  <a:pt x="725131" y="290017"/>
                </a:lnTo>
                <a:lnTo>
                  <a:pt x="726986" y="283349"/>
                </a:lnTo>
                <a:lnTo>
                  <a:pt x="728268" y="276656"/>
                </a:lnTo>
                <a:lnTo>
                  <a:pt x="729754" y="268935"/>
                </a:lnTo>
                <a:lnTo>
                  <a:pt x="730516" y="261061"/>
                </a:lnTo>
                <a:lnTo>
                  <a:pt x="730516" y="253250"/>
                </a:lnTo>
                <a:lnTo>
                  <a:pt x="721914" y="207398"/>
                </a:lnTo>
                <a:lnTo>
                  <a:pt x="697204" y="167728"/>
                </a:lnTo>
                <a:lnTo>
                  <a:pt x="661085" y="140150"/>
                </a:lnTo>
                <a:lnTo>
                  <a:pt x="617651" y="126860"/>
                </a:lnTo>
                <a:lnTo>
                  <a:pt x="609575" y="110080"/>
                </a:lnTo>
                <a:lnTo>
                  <a:pt x="572173" y="69189"/>
                </a:lnTo>
                <a:lnTo>
                  <a:pt x="536971" y="51742"/>
                </a:lnTo>
                <a:lnTo>
                  <a:pt x="498017" y="45783"/>
                </a:lnTo>
                <a:lnTo>
                  <a:pt x="489172" y="46085"/>
                </a:lnTo>
                <a:lnTo>
                  <a:pt x="448868" y="55548"/>
                </a:lnTo>
                <a:lnTo>
                  <a:pt x="435190" y="62179"/>
                </a:lnTo>
                <a:lnTo>
                  <a:pt x="426226" y="49186"/>
                </a:lnTo>
                <a:lnTo>
                  <a:pt x="390804" y="18072"/>
                </a:lnTo>
                <a:lnTo>
                  <a:pt x="342148" y="1161"/>
                </a:lnTo>
                <a:lnTo>
                  <a:pt x="324789" y="0"/>
                </a:lnTo>
                <a:lnTo>
                  <a:pt x="302022" y="2018"/>
                </a:lnTo>
                <a:lnTo>
                  <a:pt x="259669" y="17605"/>
                </a:lnTo>
                <a:lnTo>
                  <a:pt x="225918" y="46182"/>
                </a:lnTo>
                <a:lnTo>
                  <a:pt x="204479" y="83039"/>
                </a:lnTo>
                <a:lnTo>
                  <a:pt x="198704" y="103682"/>
                </a:lnTo>
                <a:lnTo>
                  <a:pt x="197180" y="103530"/>
                </a:lnTo>
                <a:lnTo>
                  <a:pt x="195719" y="103416"/>
                </a:lnTo>
                <a:lnTo>
                  <a:pt x="194271" y="103314"/>
                </a:lnTo>
                <a:lnTo>
                  <a:pt x="191477" y="103124"/>
                </a:lnTo>
                <a:lnTo>
                  <a:pt x="188848" y="103035"/>
                </a:lnTo>
                <a:lnTo>
                  <a:pt x="186245" y="103035"/>
                </a:lnTo>
                <a:lnTo>
                  <a:pt x="137037" y="112663"/>
                </a:lnTo>
                <a:lnTo>
                  <a:pt x="95364" y="140322"/>
                </a:lnTo>
                <a:lnTo>
                  <a:pt x="67419" y="181610"/>
                </a:lnTo>
                <a:lnTo>
                  <a:pt x="57696" y="230365"/>
                </a:lnTo>
                <a:lnTo>
                  <a:pt x="57696" y="231978"/>
                </a:lnTo>
                <a:lnTo>
                  <a:pt x="58064" y="238429"/>
                </a:lnTo>
                <a:lnTo>
                  <a:pt x="45745" y="247557"/>
                </a:lnTo>
                <a:lnTo>
                  <a:pt x="16484" y="282511"/>
                </a:lnTo>
                <a:lnTo>
                  <a:pt x="1059" y="328561"/>
                </a:lnTo>
                <a:lnTo>
                  <a:pt x="0" y="344855"/>
                </a:lnTo>
                <a:lnTo>
                  <a:pt x="817" y="359378"/>
                </a:lnTo>
                <a:lnTo>
                  <a:pt x="13004" y="400685"/>
                </a:lnTo>
                <a:lnTo>
                  <a:pt x="36414" y="433606"/>
                </a:lnTo>
                <a:lnTo>
                  <a:pt x="46393" y="442772"/>
                </a:lnTo>
                <a:lnTo>
                  <a:pt x="46354" y="443255"/>
                </a:lnTo>
                <a:lnTo>
                  <a:pt x="46329" y="443750"/>
                </a:lnTo>
                <a:lnTo>
                  <a:pt x="46304" y="444246"/>
                </a:lnTo>
                <a:lnTo>
                  <a:pt x="46215" y="445617"/>
                </a:lnTo>
                <a:lnTo>
                  <a:pt x="46177" y="446747"/>
                </a:lnTo>
                <a:lnTo>
                  <a:pt x="46177" y="447802"/>
                </a:lnTo>
                <a:lnTo>
                  <a:pt x="55897" y="496576"/>
                </a:lnTo>
                <a:lnTo>
                  <a:pt x="83819" y="537883"/>
                </a:lnTo>
                <a:lnTo>
                  <a:pt x="125502" y="565575"/>
                </a:lnTo>
                <a:lnTo>
                  <a:pt x="174739" y="575208"/>
                </a:lnTo>
                <a:lnTo>
                  <a:pt x="182536" y="574973"/>
                </a:lnTo>
                <a:lnTo>
                  <a:pt x="225316" y="564855"/>
                </a:lnTo>
                <a:lnTo>
                  <a:pt x="231635" y="561949"/>
                </a:lnTo>
                <a:lnTo>
                  <a:pt x="242178" y="569166"/>
                </a:lnTo>
                <a:lnTo>
                  <a:pt x="280058" y="590393"/>
                </a:lnTo>
                <a:lnTo>
                  <a:pt x="302920" y="595744"/>
                </a:lnTo>
                <a:lnTo>
                  <a:pt x="303399" y="603439"/>
                </a:lnTo>
                <a:lnTo>
                  <a:pt x="304047" y="614259"/>
                </a:lnTo>
                <a:lnTo>
                  <a:pt x="304795" y="627353"/>
                </a:lnTo>
                <a:lnTo>
                  <a:pt x="305574" y="641870"/>
                </a:lnTo>
                <a:lnTo>
                  <a:pt x="306324" y="689160"/>
                </a:lnTo>
                <a:lnTo>
                  <a:pt x="306241" y="759480"/>
                </a:lnTo>
                <a:lnTo>
                  <a:pt x="305824" y="823316"/>
                </a:lnTo>
                <a:lnTo>
                  <a:pt x="305574" y="851154"/>
                </a:lnTo>
              </a:path>
            </a:pathLst>
          </a:custGeom>
          <a:ln w="24130">
            <a:solidFill>
              <a:srgbClr val="00B050"/>
            </a:solidFill>
          </a:ln>
        </p:spPr>
        <p:txBody>
          <a:bodyPr wrap="square" lIns="0" tIns="0" rIns="0" bIns="0" rtlCol="0"/>
          <a:lstStyle/>
          <a:p>
            <a:endParaRPr dirty="0"/>
          </a:p>
        </p:txBody>
      </p:sp>
    </p:spTree>
    <p:extLst>
      <p:ext uri="{BB962C8B-B14F-4D97-AF65-F5344CB8AC3E}">
        <p14:creationId xmlns:p14="http://schemas.microsoft.com/office/powerpoint/2010/main" val="274335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15</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29B967"/>
                </a:solidFill>
              </a:rPr>
              <a:t>Key Policy Directions: Planning for the Natural Environment</a:t>
            </a:r>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737878" y="1671523"/>
            <a:ext cx="5227107" cy="4524315"/>
          </a:xfrm>
          <a:prstGeom prst="rect">
            <a:avLst/>
          </a:prstGeom>
        </p:spPr>
        <p:txBody>
          <a:bodyPr wrap="square">
            <a:spAutoFit/>
          </a:bodyPr>
          <a:lstStyle/>
          <a:p>
            <a:pPr algn="ctr"/>
            <a:r>
              <a:rPr lang="en-CA" b="1" dirty="0"/>
              <a:t>Policy Directions:</a:t>
            </a:r>
          </a:p>
          <a:p>
            <a:endParaRPr lang="en-CA" dirty="0"/>
          </a:p>
          <a:p>
            <a:pPr marL="285750" indent="-285750">
              <a:buFont typeface="Arial" panose="020B0604020202020204" pitchFamily="34" charset="0"/>
              <a:buChar char="•"/>
            </a:pPr>
            <a:r>
              <a:rPr lang="en-CA" dirty="0"/>
              <a:t>Require new development and redevelopment to </a:t>
            </a:r>
            <a:r>
              <a:rPr lang="en-CA" b="1" dirty="0"/>
              <a:t>incorporate native and drought tolerant vegetation</a:t>
            </a:r>
            <a:r>
              <a:rPr lang="en-CA" dirty="0"/>
              <a:t>.</a:t>
            </a:r>
          </a:p>
          <a:p>
            <a:endParaRPr lang="en-CA" dirty="0"/>
          </a:p>
          <a:p>
            <a:pPr marL="285750" indent="-285750">
              <a:buFont typeface="Arial" panose="020B0604020202020204" pitchFamily="34" charset="0"/>
              <a:buChar char="•"/>
            </a:pPr>
            <a:r>
              <a:rPr lang="en-CA" dirty="0"/>
              <a:t>Implement policies that address the impacts of </a:t>
            </a:r>
            <a:r>
              <a:rPr lang="en-CA" b="1" dirty="0"/>
              <a:t>climate change </a:t>
            </a:r>
            <a:r>
              <a:rPr lang="en-CA" dirty="0"/>
              <a:t>on the natural environment.</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Implement innovative solutions to ensure </a:t>
            </a:r>
            <a:r>
              <a:rPr lang="en-CA" b="1" dirty="0"/>
              <a:t>open space linkages </a:t>
            </a:r>
            <a:r>
              <a:rPr lang="en-CA" dirty="0"/>
              <a:t>to serve as recreational and wildlife linkages.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Promote the </a:t>
            </a:r>
            <a:r>
              <a:rPr lang="en-CA" b="1" dirty="0"/>
              <a:t>management of invasive species.</a:t>
            </a:r>
            <a:endParaRPr lang="en-US" sz="1400" b="1" dirty="0"/>
          </a:p>
        </p:txBody>
      </p:sp>
      <p:pic>
        <p:nvPicPr>
          <p:cNvPr id="15" name="Picture 14" descr="ThePassingShow | Stouffville Reservoir Sept 28/2020">
            <a:extLst>
              <a:ext uri="{FF2B5EF4-FFF2-40B4-BE49-F238E27FC236}">
                <a16:creationId xmlns:a16="http://schemas.microsoft.com/office/drawing/2014/main" id="{E82116AD-759D-4D97-9181-B537A6472845}"/>
              </a:ext>
            </a:extLst>
          </p:cNvPr>
          <p:cNvPicPr/>
          <p:nvPr/>
        </p:nvPicPr>
        <p:blipFill rotWithShape="1">
          <a:blip r:embed="rId4">
            <a:extLst>
              <a:ext uri="{28A0092B-C50C-407E-A947-70E740481C1C}">
                <a14:useLocalDpi xmlns:a14="http://schemas.microsoft.com/office/drawing/2010/main" val="0"/>
              </a:ext>
            </a:extLst>
          </a:blip>
          <a:srcRect t="15812" b="12201"/>
          <a:stretch/>
        </p:blipFill>
        <p:spPr bwMode="auto">
          <a:xfrm>
            <a:off x="2538006" y="4478023"/>
            <a:ext cx="3169053" cy="1912563"/>
          </a:xfrm>
          <a:prstGeom prst="rect">
            <a:avLst/>
          </a:prstGeom>
          <a:noFill/>
          <a:ln>
            <a:solidFill>
              <a:schemeClr val="tx1"/>
            </a:solidFill>
          </a:ln>
          <a:extLst>
            <a:ext uri="{53640926-AAD7-44D8-BBD7-CCE9431645EC}">
              <a14:shadowObscured xmlns:a14="http://schemas.microsoft.com/office/drawing/2010/main"/>
            </a:ext>
          </a:extLst>
        </p:spPr>
      </p:pic>
      <p:sp>
        <p:nvSpPr>
          <p:cNvPr id="10" name="Arrow: Right 9">
            <a:extLst>
              <a:ext uri="{FF2B5EF4-FFF2-40B4-BE49-F238E27FC236}">
                <a16:creationId xmlns:a16="http://schemas.microsoft.com/office/drawing/2014/main" id="{6C9D49FF-F0E5-4607-B7EA-09E3C70FAFEB}"/>
              </a:ext>
            </a:extLst>
          </p:cNvPr>
          <p:cNvSpPr/>
          <p:nvPr/>
        </p:nvSpPr>
        <p:spPr>
          <a:xfrm>
            <a:off x="4500941" y="1571058"/>
            <a:ext cx="3540651" cy="564449"/>
          </a:xfrm>
          <a:prstGeom prst="rightArrow">
            <a:avLst/>
          </a:prstGeom>
          <a:solidFill>
            <a:srgbClr val="29B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CECFF"/>
              </a:solidFill>
              <a:highlight>
                <a:srgbClr val="CCECFF"/>
              </a:highlight>
            </a:endParaRPr>
          </a:p>
        </p:txBody>
      </p:sp>
      <p:pic>
        <p:nvPicPr>
          <p:cNvPr id="12" name="Picture 11">
            <a:extLst>
              <a:ext uri="{FF2B5EF4-FFF2-40B4-BE49-F238E27FC236}">
                <a16:creationId xmlns:a16="http://schemas.microsoft.com/office/drawing/2014/main" id="{61AAC203-7629-48B6-9A51-B9B4264A26E0}"/>
              </a:ext>
            </a:extLst>
          </p:cNvPr>
          <p:cNvPicPr>
            <a:picLocks noChangeAspect="1"/>
          </p:cNvPicPr>
          <p:nvPr/>
        </p:nvPicPr>
        <p:blipFill>
          <a:blip r:embed="rId5"/>
          <a:stretch>
            <a:fillRect/>
          </a:stretch>
        </p:blipFill>
        <p:spPr>
          <a:xfrm>
            <a:off x="0" y="5342704"/>
            <a:ext cx="1711354" cy="535798"/>
          </a:xfrm>
          <a:prstGeom prst="rect">
            <a:avLst/>
          </a:prstGeom>
        </p:spPr>
      </p:pic>
      <p:sp>
        <p:nvSpPr>
          <p:cNvPr id="14" name="object 21">
            <a:extLst>
              <a:ext uri="{FF2B5EF4-FFF2-40B4-BE49-F238E27FC236}">
                <a16:creationId xmlns:a16="http://schemas.microsoft.com/office/drawing/2014/main" id="{D466FBED-9C4B-4781-BD61-AE7162DCFA77}"/>
              </a:ext>
            </a:extLst>
          </p:cNvPr>
          <p:cNvSpPr/>
          <p:nvPr/>
        </p:nvSpPr>
        <p:spPr>
          <a:xfrm>
            <a:off x="11328431" y="144078"/>
            <a:ext cx="753745" cy="852805"/>
          </a:xfrm>
          <a:custGeom>
            <a:avLst/>
            <a:gdLst/>
            <a:ahLst/>
            <a:cxnLst/>
            <a:rect l="l" t="t" r="r" b="b"/>
            <a:pathLst>
              <a:path w="753745" h="852805">
                <a:moveTo>
                  <a:pt x="425221" y="852779"/>
                </a:moveTo>
                <a:lnTo>
                  <a:pt x="424849" y="731775"/>
                </a:lnTo>
                <a:lnTo>
                  <a:pt x="424726" y="669274"/>
                </a:lnTo>
                <a:lnTo>
                  <a:pt x="424849" y="645325"/>
                </a:lnTo>
                <a:lnTo>
                  <a:pt x="425221" y="639978"/>
                </a:lnTo>
                <a:lnTo>
                  <a:pt x="474344" y="589572"/>
                </a:lnTo>
                <a:lnTo>
                  <a:pt x="481773" y="593992"/>
                </a:lnTo>
                <a:lnTo>
                  <a:pt x="489488" y="597892"/>
                </a:lnTo>
                <a:lnTo>
                  <a:pt x="534395" y="609429"/>
                </a:lnTo>
                <a:lnTo>
                  <a:pt x="544258" y="609790"/>
                </a:lnTo>
                <a:lnTo>
                  <a:pt x="567889" y="607621"/>
                </a:lnTo>
                <a:lnTo>
                  <a:pt x="611556" y="590888"/>
                </a:lnTo>
                <a:lnTo>
                  <a:pt x="646135" y="559945"/>
                </a:lnTo>
                <a:lnTo>
                  <a:pt x="667002" y="520018"/>
                </a:lnTo>
                <a:lnTo>
                  <a:pt x="671791" y="497801"/>
                </a:lnTo>
                <a:lnTo>
                  <a:pt x="688713" y="489816"/>
                </a:lnTo>
                <a:lnTo>
                  <a:pt x="729983" y="452716"/>
                </a:lnTo>
                <a:lnTo>
                  <a:pt x="747590" y="417790"/>
                </a:lnTo>
                <a:lnTo>
                  <a:pt x="753605" y="379158"/>
                </a:lnTo>
                <a:lnTo>
                  <a:pt x="753061" y="367394"/>
                </a:lnTo>
                <a:lnTo>
                  <a:pt x="740609" y="323482"/>
                </a:lnTo>
                <a:lnTo>
                  <a:pt x="722744" y="296532"/>
                </a:lnTo>
                <a:lnTo>
                  <a:pt x="725131" y="290017"/>
                </a:lnTo>
                <a:lnTo>
                  <a:pt x="726986" y="283349"/>
                </a:lnTo>
                <a:lnTo>
                  <a:pt x="728268" y="276656"/>
                </a:lnTo>
                <a:lnTo>
                  <a:pt x="729754" y="268935"/>
                </a:lnTo>
                <a:lnTo>
                  <a:pt x="730516" y="261061"/>
                </a:lnTo>
                <a:lnTo>
                  <a:pt x="730516" y="253250"/>
                </a:lnTo>
                <a:lnTo>
                  <a:pt x="721914" y="207398"/>
                </a:lnTo>
                <a:lnTo>
                  <a:pt x="697204" y="167728"/>
                </a:lnTo>
                <a:lnTo>
                  <a:pt x="661085" y="140150"/>
                </a:lnTo>
                <a:lnTo>
                  <a:pt x="617651" y="126860"/>
                </a:lnTo>
                <a:lnTo>
                  <a:pt x="609575" y="110080"/>
                </a:lnTo>
                <a:lnTo>
                  <a:pt x="572173" y="69189"/>
                </a:lnTo>
                <a:lnTo>
                  <a:pt x="536971" y="51742"/>
                </a:lnTo>
                <a:lnTo>
                  <a:pt x="498017" y="45783"/>
                </a:lnTo>
                <a:lnTo>
                  <a:pt x="489172" y="46085"/>
                </a:lnTo>
                <a:lnTo>
                  <a:pt x="448868" y="55548"/>
                </a:lnTo>
                <a:lnTo>
                  <a:pt x="435190" y="62179"/>
                </a:lnTo>
                <a:lnTo>
                  <a:pt x="426226" y="49186"/>
                </a:lnTo>
                <a:lnTo>
                  <a:pt x="390804" y="18072"/>
                </a:lnTo>
                <a:lnTo>
                  <a:pt x="342148" y="1161"/>
                </a:lnTo>
                <a:lnTo>
                  <a:pt x="324789" y="0"/>
                </a:lnTo>
                <a:lnTo>
                  <a:pt x="302022" y="2018"/>
                </a:lnTo>
                <a:lnTo>
                  <a:pt x="259669" y="17605"/>
                </a:lnTo>
                <a:lnTo>
                  <a:pt x="225918" y="46182"/>
                </a:lnTo>
                <a:lnTo>
                  <a:pt x="204479" y="83039"/>
                </a:lnTo>
                <a:lnTo>
                  <a:pt x="198704" y="103682"/>
                </a:lnTo>
                <a:lnTo>
                  <a:pt x="197180" y="103530"/>
                </a:lnTo>
                <a:lnTo>
                  <a:pt x="195719" y="103416"/>
                </a:lnTo>
                <a:lnTo>
                  <a:pt x="194271" y="103314"/>
                </a:lnTo>
                <a:lnTo>
                  <a:pt x="191477" y="103124"/>
                </a:lnTo>
                <a:lnTo>
                  <a:pt x="188848" y="103035"/>
                </a:lnTo>
                <a:lnTo>
                  <a:pt x="186245" y="103035"/>
                </a:lnTo>
                <a:lnTo>
                  <a:pt x="137037" y="112663"/>
                </a:lnTo>
                <a:lnTo>
                  <a:pt x="95364" y="140322"/>
                </a:lnTo>
                <a:lnTo>
                  <a:pt x="67419" y="181610"/>
                </a:lnTo>
                <a:lnTo>
                  <a:pt x="57696" y="230365"/>
                </a:lnTo>
                <a:lnTo>
                  <a:pt x="57696" y="231978"/>
                </a:lnTo>
                <a:lnTo>
                  <a:pt x="58064" y="238429"/>
                </a:lnTo>
                <a:lnTo>
                  <a:pt x="45745" y="247557"/>
                </a:lnTo>
                <a:lnTo>
                  <a:pt x="16484" y="282511"/>
                </a:lnTo>
                <a:lnTo>
                  <a:pt x="1059" y="328561"/>
                </a:lnTo>
                <a:lnTo>
                  <a:pt x="0" y="344855"/>
                </a:lnTo>
                <a:lnTo>
                  <a:pt x="817" y="359378"/>
                </a:lnTo>
                <a:lnTo>
                  <a:pt x="13004" y="400685"/>
                </a:lnTo>
                <a:lnTo>
                  <a:pt x="36414" y="433606"/>
                </a:lnTo>
                <a:lnTo>
                  <a:pt x="46393" y="442772"/>
                </a:lnTo>
                <a:lnTo>
                  <a:pt x="46354" y="443255"/>
                </a:lnTo>
                <a:lnTo>
                  <a:pt x="46329" y="443750"/>
                </a:lnTo>
                <a:lnTo>
                  <a:pt x="46304" y="444246"/>
                </a:lnTo>
                <a:lnTo>
                  <a:pt x="46215" y="445617"/>
                </a:lnTo>
                <a:lnTo>
                  <a:pt x="46177" y="446747"/>
                </a:lnTo>
                <a:lnTo>
                  <a:pt x="46177" y="447802"/>
                </a:lnTo>
                <a:lnTo>
                  <a:pt x="55897" y="496576"/>
                </a:lnTo>
                <a:lnTo>
                  <a:pt x="83819" y="537883"/>
                </a:lnTo>
                <a:lnTo>
                  <a:pt x="125502" y="565575"/>
                </a:lnTo>
                <a:lnTo>
                  <a:pt x="174739" y="575208"/>
                </a:lnTo>
                <a:lnTo>
                  <a:pt x="182536" y="574973"/>
                </a:lnTo>
                <a:lnTo>
                  <a:pt x="225316" y="564855"/>
                </a:lnTo>
                <a:lnTo>
                  <a:pt x="231635" y="561949"/>
                </a:lnTo>
                <a:lnTo>
                  <a:pt x="242178" y="569166"/>
                </a:lnTo>
                <a:lnTo>
                  <a:pt x="280058" y="590393"/>
                </a:lnTo>
                <a:lnTo>
                  <a:pt x="302920" y="595744"/>
                </a:lnTo>
                <a:lnTo>
                  <a:pt x="303399" y="603439"/>
                </a:lnTo>
                <a:lnTo>
                  <a:pt x="304047" y="614259"/>
                </a:lnTo>
                <a:lnTo>
                  <a:pt x="304795" y="627353"/>
                </a:lnTo>
                <a:lnTo>
                  <a:pt x="305574" y="641870"/>
                </a:lnTo>
                <a:lnTo>
                  <a:pt x="306324" y="689160"/>
                </a:lnTo>
                <a:lnTo>
                  <a:pt x="306241" y="759480"/>
                </a:lnTo>
                <a:lnTo>
                  <a:pt x="305824" y="823316"/>
                </a:lnTo>
                <a:lnTo>
                  <a:pt x="305574" y="851154"/>
                </a:lnTo>
              </a:path>
            </a:pathLst>
          </a:custGeom>
          <a:ln w="24130">
            <a:solidFill>
              <a:srgbClr val="00B050"/>
            </a:solidFill>
          </a:ln>
        </p:spPr>
        <p:txBody>
          <a:bodyPr wrap="square" lIns="0" tIns="0" rIns="0" bIns="0" rtlCol="0"/>
          <a:lstStyle/>
          <a:p>
            <a:endParaRPr dirty="0"/>
          </a:p>
        </p:txBody>
      </p:sp>
      <p:sp>
        <p:nvSpPr>
          <p:cNvPr id="11" name="Rectangle 10">
            <a:extLst>
              <a:ext uri="{FF2B5EF4-FFF2-40B4-BE49-F238E27FC236}">
                <a16:creationId xmlns:a16="http://schemas.microsoft.com/office/drawing/2014/main" id="{487C6796-9B93-4913-91A6-8BF5FD145D19}"/>
              </a:ext>
            </a:extLst>
          </p:cNvPr>
          <p:cNvSpPr/>
          <p:nvPr/>
        </p:nvSpPr>
        <p:spPr>
          <a:xfrm>
            <a:off x="2208214" y="1666697"/>
            <a:ext cx="3953401" cy="2800767"/>
          </a:xfrm>
          <a:prstGeom prst="rect">
            <a:avLst/>
          </a:prstGeom>
        </p:spPr>
        <p:txBody>
          <a:bodyPr wrap="square" lIns="91440" tIns="45720" rIns="91440" bIns="45720" anchor="t">
            <a:spAutoFit/>
          </a:bodyPr>
          <a:lstStyle/>
          <a:p>
            <a:r>
              <a:rPr lang="en-CA" b="1" dirty="0"/>
              <a:t>Theme Objective:</a:t>
            </a:r>
          </a:p>
          <a:p>
            <a:endParaRPr lang="en-CA" dirty="0"/>
          </a:p>
          <a:p>
            <a:pPr marL="285750" indent="-285750">
              <a:buFont typeface="Arial" panose="020B0604020202020204" pitchFamily="34" charset="0"/>
              <a:buChar char="•"/>
            </a:pPr>
            <a:r>
              <a:rPr lang="en-US" dirty="0"/>
              <a:t>Promote the Town’s natural environment through the protection of natural areas and integrating the environment as part of future growth. </a:t>
            </a: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sz="1400" b="1" dirty="0"/>
          </a:p>
        </p:txBody>
      </p:sp>
    </p:spTree>
    <p:extLst>
      <p:ext uri="{BB962C8B-B14F-4D97-AF65-F5344CB8AC3E}">
        <p14:creationId xmlns:p14="http://schemas.microsoft.com/office/powerpoint/2010/main" val="171505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16</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7030A0"/>
                </a:solidFill>
              </a:rPr>
              <a:t>Key Policy Directions: General Technical &amp; Housekeeping Updates</a:t>
            </a:r>
            <a:endParaRPr lang="en-CA" dirty="0">
              <a:solidFill>
                <a:srgbClr val="7030A0"/>
              </a:solidFill>
              <a:highlight>
                <a:srgbClr val="FFFF00"/>
              </a:highlight>
            </a:endParaRPr>
          </a:p>
        </p:txBody>
      </p:sp>
      <p:sp>
        <p:nvSpPr>
          <p:cNvPr id="11" name="Rectangle 10">
            <a:extLst>
              <a:ext uri="{FF2B5EF4-FFF2-40B4-BE49-F238E27FC236}">
                <a16:creationId xmlns:a16="http://schemas.microsoft.com/office/drawing/2014/main" id="{D6729B65-DA3C-4BA5-A534-27BFB1DE05D8}"/>
              </a:ext>
            </a:extLst>
          </p:cNvPr>
          <p:cNvSpPr/>
          <p:nvPr/>
        </p:nvSpPr>
        <p:spPr>
          <a:xfrm>
            <a:off x="2208214" y="1656114"/>
            <a:ext cx="3540651" cy="2246769"/>
          </a:xfrm>
          <a:prstGeom prst="rect">
            <a:avLst/>
          </a:prstGeom>
        </p:spPr>
        <p:txBody>
          <a:bodyPr wrap="square">
            <a:spAutoFit/>
          </a:bodyPr>
          <a:lstStyle/>
          <a:p>
            <a:pPr algn="just"/>
            <a:r>
              <a:rPr lang="en-CA" b="1" dirty="0"/>
              <a:t>Theme Objective:</a:t>
            </a:r>
          </a:p>
          <a:p>
            <a:pPr algn="just"/>
            <a:endParaRPr lang="en-CA" dirty="0"/>
          </a:p>
          <a:p>
            <a:pPr marL="285750" indent="-285750">
              <a:buFont typeface="Arial" panose="020B0604020202020204" pitchFamily="34" charset="0"/>
              <a:buChar char="•"/>
            </a:pPr>
            <a:r>
              <a:rPr lang="en-US" dirty="0"/>
              <a:t>Ensure that the new Town Official Plan is accessible and understandable to all, and conforms to updated provincial requirements.</a:t>
            </a:r>
            <a:endParaRPr lang="en-CA" dirty="0"/>
          </a:p>
          <a:p>
            <a:pPr marL="285750" indent="-285750" algn="just">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533711" y="1671523"/>
            <a:ext cx="5251888" cy="4401205"/>
          </a:xfrm>
          <a:prstGeom prst="rect">
            <a:avLst/>
          </a:prstGeom>
        </p:spPr>
        <p:txBody>
          <a:bodyPr wrap="square">
            <a:spAutoFit/>
          </a:bodyPr>
          <a:lstStyle/>
          <a:p>
            <a:pPr algn="ctr"/>
            <a:r>
              <a:rPr lang="en-CA" b="1" dirty="0"/>
              <a:t>Policy Directions:</a:t>
            </a:r>
          </a:p>
          <a:p>
            <a:pPr algn="just"/>
            <a:endParaRPr lang="en-CA" dirty="0"/>
          </a:p>
          <a:p>
            <a:pPr marL="285750" indent="-285750">
              <a:buFont typeface="Arial" panose="020B0604020202020204" pitchFamily="34" charset="0"/>
              <a:buChar char="•"/>
            </a:pPr>
            <a:r>
              <a:rPr lang="en-CA" dirty="0"/>
              <a:t>Develop </a:t>
            </a:r>
            <a:r>
              <a:rPr lang="en-CA" b="1" dirty="0"/>
              <a:t>legible</a:t>
            </a:r>
            <a:r>
              <a:rPr lang="en-CA" dirty="0"/>
              <a:t> and </a:t>
            </a:r>
            <a:r>
              <a:rPr lang="en-CA" b="1" dirty="0"/>
              <a:t>easy-to-understand</a:t>
            </a:r>
            <a:r>
              <a:rPr lang="en-CA" dirty="0"/>
              <a:t> Schedules and Figures that will assist the readers in understanding the Official Plan.</a:t>
            </a:r>
          </a:p>
          <a:p>
            <a:pPr marL="285750" indent="-285750" algn="just">
              <a:buFont typeface="Arial" panose="020B0604020202020204" pitchFamily="34" charset="0"/>
              <a:buChar char="•"/>
            </a:pPr>
            <a:endParaRPr lang="en-CA" sz="1400" dirty="0"/>
          </a:p>
          <a:p>
            <a:pPr marL="285750" indent="-285750">
              <a:buFont typeface="Arial" panose="020B0604020202020204" pitchFamily="34" charset="0"/>
              <a:buChar char="•"/>
            </a:pPr>
            <a:r>
              <a:rPr lang="en-CA" dirty="0"/>
              <a:t>Ensure the new Official Plan meets and considers </a:t>
            </a:r>
            <a:r>
              <a:rPr lang="en-CA" b="1" i="1" dirty="0"/>
              <a:t>Accessibility for Ontarians with Disabilities Act</a:t>
            </a:r>
            <a:r>
              <a:rPr lang="en-CA" b="1" dirty="0"/>
              <a:t> (AODA) standards.</a:t>
            </a:r>
          </a:p>
          <a:p>
            <a:pPr marL="285750" indent="-285750" algn="just">
              <a:buFont typeface="Arial" panose="020B0604020202020204" pitchFamily="34" charset="0"/>
              <a:buChar char="•"/>
            </a:pPr>
            <a:endParaRPr lang="en-CA" dirty="0"/>
          </a:p>
          <a:p>
            <a:pPr marL="285750" indent="-285750">
              <a:buFont typeface="Arial" panose="020B0604020202020204" pitchFamily="34" charset="0"/>
              <a:buChar char="•"/>
            </a:pPr>
            <a:r>
              <a:rPr lang="en-CA" dirty="0"/>
              <a:t>Develop a new set of </a:t>
            </a:r>
            <a:r>
              <a:rPr lang="en-CA" b="1" dirty="0"/>
              <a:t>comprehensive definitions </a:t>
            </a:r>
            <a:r>
              <a:rPr lang="en-CA" dirty="0"/>
              <a:t>to ensure that they are clear, contemporary and are in conformity with Provincial legislation and the Regional Official Plan.</a:t>
            </a:r>
          </a:p>
          <a:p>
            <a:pPr algn="just"/>
            <a:endParaRPr lang="en-US" sz="1400" dirty="0"/>
          </a:p>
        </p:txBody>
      </p:sp>
      <p:grpSp>
        <p:nvGrpSpPr>
          <p:cNvPr id="2" name="Group 1">
            <a:extLst>
              <a:ext uri="{FF2B5EF4-FFF2-40B4-BE49-F238E27FC236}">
                <a16:creationId xmlns:a16="http://schemas.microsoft.com/office/drawing/2014/main" id="{F2CF8F0A-869D-4C59-AA49-9A986253399A}"/>
              </a:ext>
            </a:extLst>
          </p:cNvPr>
          <p:cNvGrpSpPr/>
          <p:nvPr/>
        </p:nvGrpSpPr>
        <p:grpSpPr>
          <a:xfrm>
            <a:off x="3010311" y="4058050"/>
            <a:ext cx="2165238" cy="2112535"/>
            <a:chOff x="2208214" y="3918150"/>
            <a:chExt cx="1809876" cy="1780827"/>
          </a:xfrm>
        </p:grpSpPr>
        <p:pic>
          <p:nvPicPr>
            <p:cNvPr id="10" name="Graphic 9" descr="Tools">
              <a:extLst>
                <a:ext uri="{FF2B5EF4-FFF2-40B4-BE49-F238E27FC236}">
                  <a16:creationId xmlns:a16="http://schemas.microsoft.com/office/drawing/2014/main" id="{FC896A19-7D5D-416F-AE18-123A4DDB54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2674" y="4963561"/>
              <a:ext cx="735416" cy="735416"/>
            </a:xfrm>
            <a:prstGeom prst="rect">
              <a:avLst/>
            </a:prstGeom>
          </p:spPr>
        </p:pic>
        <p:pic>
          <p:nvPicPr>
            <p:cNvPr id="12" name="Graphic 11" descr="Hierarchy">
              <a:extLst>
                <a:ext uri="{FF2B5EF4-FFF2-40B4-BE49-F238E27FC236}">
                  <a16:creationId xmlns:a16="http://schemas.microsoft.com/office/drawing/2014/main" id="{7EF6272D-CAA1-422C-B46E-953414D08E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2674" y="3918150"/>
              <a:ext cx="735416" cy="735416"/>
            </a:xfrm>
            <a:prstGeom prst="rect">
              <a:avLst/>
            </a:prstGeom>
          </p:spPr>
        </p:pic>
        <p:pic>
          <p:nvPicPr>
            <p:cNvPr id="14" name="Graphic 13" descr="Eye">
              <a:extLst>
                <a:ext uri="{FF2B5EF4-FFF2-40B4-BE49-F238E27FC236}">
                  <a16:creationId xmlns:a16="http://schemas.microsoft.com/office/drawing/2014/main" id="{7510DE9C-0E99-4A3B-AB42-5B3E2F474F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08214" y="3998464"/>
              <a:ext cx="735416" cy="735416"/>
            </a:xfrm>
            <a:prstGeom prst="rect">
              <a:avLst/>
            </a:prstGeom>
          </p:spPr>
        </p:pic>
        <p:pic>
          <p:nvPicPr>
            <p:cNvPr id="16" name="Graphic 15" descr="Checklist">
              <a:extLst>
                <a:ext uri="{FF2B5EF4-FFF2-40B4-BE49-F238E27FC236}">
                  <a16:creationId xmlns:a16="http://schemas.microsoft.com/office/drawing/2014/main" id="{90295845-7F37-4C64-8356-061F219115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08214" y="4963561"/>
              <a:ext cx="735416" cy="735416"/>
            </a:xfrm>
            <a:prstGeom prst="rect">
              <a:avLst/>
            </a:prstGeom>
          </p:spPr>
        </p:pic>
      </p:grpSp>
      <p:sp>
        <p:nvSpPr>
          <p:cNvPr id="15" name="Arrow: Right 14">
            <a:extLst>
              <a:ext uri="{FF2B5EF4-FFF2-40B4-BE49-F238E27FC236}">
                <a16:creationId xmlns:a16="http://schemas.microsoft.com/office/drawing/2014/main" id="{C73722F9-D845-4A6F-A91B-7AF8F37C144E}"/>
              </a:ext>
            </a:extLst>
          </p:cNvPr>
          <p:cNvSpPr/>
          <p:nvPr/>
        </p:nvSpPr>
        <p:spPr>
          <a:xfrm>
            <a:off x="4500942" y="1571058"/>
            <a:ext cx="3540651" cy="56444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CECFF"/>
              </a:solidFill>
              <a:highlight>
                <a:srgbClr val="CCECFF"/>
              </a:highlight>
            </a:endParaRPr>
          </a:p>
        </p:txBody>
      </p:sp>
      <p:pic>
        <p:nvPicPr>
          <p:cNvPr id="17" name="Picture 16">
            <a:extLst>
              <a:ext uri="{FF2B5EF4-FFF2-40B4-BE49-F238E27FC236}">
                <a16:creationId xmlns:a16="http://schemas.microsoft.com/office/drawing/2014/main" id="{4BBF9F89-2EA7-42A7-9C87-FDB56A6DD522}"/>
              </a:ext>
            </a:extLst>
          </p:cNvPr>
          <p:cNvPicPr>
            <a:picLocks noChangeAspect="1"/>
          </p:cNvPicPr>
          <p:nvPr/>
        </p:nvPicPr>
        <p:blipFill>
          <a:blip r:embed="rId12"/>
          <a:stretch>
            <a:fillRect/>
          </a:stretch>
        </p:blipFill>
        <p:spPr>
          <a:xfrm>
            <a:off x="0" y="5342704"/>
            <a:ext cx="1711354" cy="535798"/>
          </a:xfrm>
          <a:prstGeom prst="rect">
            <a:avLst/>
          </a:prstGeom>
        </p:spPr>
      </p:pic>
      <p:pic>
        <p:nvPicPr>
          <p:cNvPr id="18" name="Graphic 17" descr="Closed book">
            <a:extLst>
              <a:ext uri="{FF2B5EF4-FFF2-40B4-BE49-F238E27FC236}">
                <a16:creationId xmlns:a16="http://schemas.microsoft.com/office/drawing/2014/main" id="{00AA2036-61E9-414C-90B0-BEA7C183EA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53915" y="26240"/>
            <a:ext cx="1063367" cy="1063367"/>
          </a:xfrm>
          <a:prstGeom prst="rect">
            <a:avLst/>
          </a:prstGeom>
        </p:spPr>
      </p:pic>
    </p:spTree>
    <p:extLst>
      <p:ext uri="{BB962C8B-B14F-4D97-AF65-F5344CB8AC3E}">
        <p14:creationId xmlns:p14="http://schemas.microsoft.com/office/powerpoint/2010/main" val="77812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17</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rgbClr val="7030A0"/>
                </a:solidFill>
              </a:rPr>
              <a:t>Key Policy Directions: General Technical &amp; Housekeeping Updates</a:t>
            </a:r>
            <a:endParaRPr lang="en-CA" dirty="0">
              <a:solidFill>
                <a:srgbClr val="7030A0"/>
              </a:solidFill>
              <a:highlight>
                <a:srgbClr val="FFFF00"/>
              </a:highlight>
            </a:endParaRPr>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sp>
        <p:nvSpPr>
          <p:cNvPr id="23" name="Rectangle 22">
            <a:extLst>
              <a:ext uri="{FF2B5EF4-FFF2-40B4-BE49-F238E27FC236}">
                <a16:creationId xmlns:a16="http://schemas.microsoft.com/office/drawing/2014/main" id="{60AFE5E1-AD79-4095-919D-4DE6E7F11424}"/>
              </a:ext>
            </a:extLst>
          </p:cNvPr>
          <p:cNvSpPr/>
          <p:nvPr/>
        </p:nvSpPr>
        <p:spPr>
          <a:xfrm>
            <a:off x="6786880" y="1671523"/>
            <a:ext cx="5008879" cy="3970318"/>
          </a:xfrm>
          <a:prstGeom prst="rect">
            <a:avLst/>
          </a:prstGeom>
        </p:spPr>
        <p:txBody>
          <a:bodyPr wrap="square">
            <a:spAutoFit/>
          </a:bodyPr>
          <a:lstStyle/>
          <a:p>
            <a:pPr algn="ctr"/>
            <a:r>
              <a:rPr lang="en-CA" b="1" dirty="0"/>
              <a:t>Policy Directions:</a:t>
            </a:r>
          </a:p>
          <a:p>
            <a:pPr algn="just"/>
            <a:endParaRPr lang="en-CA" dirty="0"/>
          </a:p>
          <a:p>
            <a:pPr marL="285750" indent="-285750">
              <a:buFont typeface="Arial" panose="020B0604020202020204" pitchFamily="34" charset="0"/>
              <a:buChar char="•"/>
            </a:pPr>
            <a:r>
              <a:rPr lang="en-CA" dirty="0"/>
              <a:t>Review </a:t>
            </a:r>
            <a:r>
              <a:rPr lang="en-CA" b="1" dirty="0"/>
              <a:t>public notification and consultation policies </a:t>
            </a:r>
            <a:r>
              <a:rPr lang="en-CA" dirty="0"/>
              <a:t>to drive more meaningful, effective and inclusive public involvement in planning decisions.</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Include an </a:t>
            </a:r>
            <a:r>
              <a:rPr lang="en-CA" b="1" dirty="0"/>
              <a:t>Indigenous Land Acknowledgment </a:t>
            </a:r>
            <a:r>
              <a:rPr lang="en-CA" dirty="0"/>
              <a:t>in the new Town Official Plan.</a:t>
            </a:r>
          </a:p>
          <a:p>
            <a:pPr algn="just"/>
            <a:endParaRPr lang="en-CA" dirty="0"/>
          </a:p>
          <a:p>
            <a:pPr marL="285750" indent="-285750" algn="just">
              <a:buFont typeface="Arial" panose="020B0604020202020204" pitchFamily="34" charset="0"/>
              <a:buChar char="•"/>
            </a:pPr>
            <a:r>
              <a:rPr lang="en-CA" dirty="0"/>
              <a:t>Develop policies that are </a:t>
            </a:r>
            <a:r>
              <a:rPr lang="en-CA" b="1" dirty="0"/>
              <a:t>performance or results-based.</a:t>
            </a:r>
            <a:endParaRPr lang="en-US" sz="1400" b="1" dirty="0">
              <a:highlight>
                <a:srgbClr val="FFFF00"/>
              </a:highlight>
            </a:endParaRPr>
          </a:p>
        </p:txBody>
      </p:sp>
      <p:grpSp>
        <p:nvGrpSpPr>
          <p:cNvPr id="2" name="Group 1">
            <a:extLst>
              <a:ext uri="{FF2B5EF4-FFF2-40B4-BE49-F238E27FC236}">
                <a16:creationId xmlns:a16="http://schemas.microsoft.com/office/drawing/2014/main" id="{F2CF8F0A-869D-4C59-AA49-9A986253399A}"/>
              </a:ext>
            </a:extLst>
          </p:cNvPr>
          <p:cNvGrpSpPr/>
          <p:nvPr/>
        </p:nvGrpSpPr>
        <p:grpSpPr>
          <a:xfrm>
            <a:off x="3010311" y="4058050"/>
            <a:ext cx="2165238" cy="2112535"/>
            <a:chOff x="2208214" y="3918150"/>
            <a:chExt cx="1809876" cy="1780827"/>
          </a:xfrm>
        </p:grpSpPr>
        <p:pic>
          <p:nvPicPr>
            <p:cNvPr id="10" name="Graphic 9" descr="Tools">
              <a:extLst>
                <a:ext uri="{FF2B5EF4-FFF2-40B4-BE49-F238E27FC236}">
                  <a16:creationId xmlns:a16="http://schemas.microsoft.com/office/drawing/2014/main" id="{FC896A19-7D5D-416F-AE18-123A4DDB54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2674" y="4963561"/>
              <a:ext cx="735416" cy="735416"/>
            </a:xfrm>
            <a:prstGeom prst="rect">
              <a:avLst/>
            </a:prstGeom>
          </p:spPr>
        </p:pic>
        <p:pic>
          <p:nvPicPr>
            <p:cNvPr id="12" name="Graphic 11" descr="Hierarchy">
              <a:extLst>
                <a:ext uri="{FF2B5EF4-FFF2-40B4-BE49-F238E27FC236}">
                  <a16:creationId xmlns:a16="http://schemas.microsoft.com/office/drawing/2014/main" id="{7EF6272D-CAA1-422C-B46E-953414D08E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2674" y="3918150"/>
              <a:ext cx="735416" cy="735416"/>
            </a:xfrm>
            <a:prstGeom prst="rect">
              <a:avLst/>
            </a:prstGeom>
          </p:spPr>
        </p:pic>
        <p:pic>
          <p:nvPicPr>
            <p:cNvPr id="14" name="Graphic 13" descr="Eye">
              <a:extLst>
                <a:ext uri="{FF2B5EF4-FFF2-40B4-BE49-F238E27FC236}">
                  <a16:creationId xmlns:a16="http://schemas.microsoft.com/office/drawing/2014/main" id="{7510DE9C-0E99-4A3B-AB42-5B3E2F474F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08214" y="3998464"/>
              <a:ext cx="735416" cy="735416"/>
            </a:xfrm>
            <a:prstGeom prst="rect">
              <a:avLst/>
            </a:prstGeom>
          </p:spPr>
        </p:pic>
        <p:pic>
          <p:nvPicPr>
            <p:cNvPr id="16" name="Graphic 15" descr="Checklist">
              <a:extLst>
                <a:ext uri="{FF2B5EF4-FFF2-40B4-BE49-F238E27FC236}">
                  <a16:creationId xmlns:a16="http://schemas.microsoft.com/office/drawing/2014/main" id="{90295845-7F37-4C64-8356-061F219115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08214" y="4963561"/>
              <a:ext cx="735416" cy="735416"/>
            </a:xfrm>
            <a:prstGeom prst="rect">
              <a:avLst/>
            </a:prstGeom>
          </p:spPr>
        </p:pic>
      </p:grpSp>
      <p:sp>
        <p:nvSpPr>
          <p:cNvPr id="15" name="Arrow: Right 14">
            <a:extLst>
              <a:ext uri="{FF2B5EF4-FFF2-40B4-BE49-F238E27FC236}">
                <a16:creationId xmlns:a16="http://schemas.microsoft.com/office/drawing/2014/main" id="{C73722F9-D845-4A6F-A91B-7AF8F37C144E}"/>
              </a:ext>
            </a:extLst>
          </p:cNvPr>
          <p:cNvSpPr/>
          <p:nvPr/>
        </p:nvSpPr>
        <p:spPr>
          <a:xfrm>
            <a:off x="4500942" y="1571058"/>
            <a:ext cx="3540651" cy="56444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CECFF"/>
              </a:solidFill>
              <a:highlight>
                <a:srgbClr val="CCECFF"/>
              </a:highlight>
            </a:endParaRPr>
          </a:p>
        </p:txBody>
      </p:sp>
      <p:pic>
        <p:nvPicPr>
          <p:cNvPr id="17" name="Picture 16">
            <a:extLst>
              <a:ext uri="{FF2B5EF4-FFF2-40B4-BE49-F238E27FC236}">
                <a16:creationId xmlns:a16="http://schemas.microsoft.com/office/drawing/2014/main" id="{4BBF9F89-2EA7-42A7-9C87-FDB56A6DD522}"/>
              </a:ext>
            </a:extLst>
          </p:cNvPr>
          <p:cNvPicPr>
            <a:picLocks noChangeAspect="1"/>
          </p:cNvPicPr>
          <p:nvPr/>
        </p:nvPicPr>
        <p:blipFill>
          <a:blip r:embed="rId12"/>
          <a:stretch>
            <a:fillRect/>
          </a:stretch>
        </p:blipFill>
        <p:spPr>
          <a:xfrm>
            <a:off x="0" y="5342704"/>
            <a:ext cx="1711354" cy="535798"/>
          </a:xfrm>
          <a:prstGeom prst="rect">
            <a:avLst/>
          </a:prstGeom>
        </p:spPr>
      </p:pic>
      <p:pic>
        <p:nvPicPr>
          <p:cNvPr id="18" name="Graphic 17" descr="Closed book">
            <a:extLst>
              <a:ext uri="{FF2B5EF4-FFF2-40B4-BE49-F238E27FC236}">
                <a16:creationId xmlns:a16="http://schemas.microsoft.com/office/drawing/2014/main" id="{00AA2036-61E9-414C-90B0-BEA7C183EA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53915" y="26240"/>
            <a:ext cx="1063367" cy="1063367"/>
          </a:xfrm>
          <a:prstGeom prst="rect">
            <a:avLst/>
          </a:prstGeom>
        </p:spPr>
      </p:pic>
      <p:sp>
        <p:nvSpPr>
          <p:cNvPr id="20" name="Rectangle 19">
            <a:extLst>
              <a:ext uri="{FF2B5EF4-FFF2-40B4-BE49-F238E27FC236}">
                <a16:creationId xmlns:a16="http://schemas.microsoft.com/office/drawing/2014/main" id="{C0D84246-B21D-4038-A1FE-0CF7C31A6588}"/>
              </a:ext>
            </a:extLst>
          </p:cNvPr>
          <p:cNvSpPr/>
          <p:nvPr/>
        </p:nvSpPr>
        <p:spPr>
          <a:xfrm>
            <a:off x="2208214" y="1656114"/>
            <a:ext cx="3540651" cy="2246769"/>
          </a:xfrm>
          <a:prstGeom prst="rect">
            <a:avLst/>
          </a:prstGeom>
        </p:spPr>
        <p:txBody>
          <a:bodyPr wrap="square">
            <a:spAutoFit/>
          </a:bodyPr>
          <a:lstStyle/>
          <a:p>
            <a:pPr algn="just"/>
            <a:r>
              <a:rPr lang="en-CA" b="1" dirty="0"/>
              <a:t>Theme Objective:</a:t>
            </a:r>
          </a:p>
          <a:p>
            <a:pPr algn="just"/>
            <a:endParaRPr lang="en-CA" dirty="0"/>
          </a:p>
          <a:p>
            <a:pPr marL="285750" indent="-285750">
              <a:buFont typeface="Arial" panose="020B0604020202020204" pitchFamily="34" charset="0"/>
              <a:buChar char="•"/>
            </a:pPr>
            <a:r>
              <a:rPr lang="en-US" dirty="0"/>
              <a:t>Ensure that the new Town Official Plan is accessible and understandable to all, and conforms to updated provincial requirements.</a:t>
            </a:r>
            <a:endParaRPr lang="en-CA" dirty="0"/>
          </a:p>
          <a:p>
            <a:pPr marL="285750" indent="-285750" algn="just">
              <a:buFont typeface="Arial" panose="020B0604020202020204" pitchFamily="34" charset="0"/>
              <a:buChar char="•"/>
            </a:pPr>
            <a:endParaRPr lang="en-US" sz="1400" b="1" dirty="0"/>
          </a:p>
        </p:txBody>
      </p:sp>
    </p:spTree>
    <p:extLst>
      <p:ext uri="{BB962C8B-B14F-4D97-AF65-F5344CB8AC3E}">
        <p14:creationId xmlns:p14="http://schemas.microsoft.com/office/powerpoint/2010/main" val="4003345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DC388F8-5697-40D7-A3CD-B3DC4562DEFA}"/>
              </a:ext>
            </a:extLst>
          </p:cNvPr>
          <p:cNvSpPr txBox="1">
            <a:spLocks/>
          </p:cNvSpPr>
          <p:nvPr/>
        </p:nvSpPr>
        <p:spPr>
          <a:xfrm>
            <a:off x="1702964" y="-58723"/>
            <a:ext cx="10570129" cy="6933501"/>
          </a:xfrm>
          <a:prstGeom prst="rect">
            <a:avLst/>
          </a:prstGeom>
          <a:solidFill>
            <a:srgbClr val="6AA290"/>
          </a:solidFill>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endParaRPr lang="en-CA" dirty="0">
              <a:highlight>
                <a:srgbClr val="FFFF00"/>
              </a:highlight>
            </a:endParaRPr>
          </a:p>
        </p:txBody>
      </p:sp>
      <p:sp>
        <p:nvSpPr>
          <p:cNvPr id="5" name="Title 4">
            <a:extLst>
              <a:ext uri="{FF2B5EF4-FFF2-40B4-BE49-F238E27FC236}">
                <a16:creationId xmlns:a16="http://schemas.microsoft.com/office/drawing/2014/main" id="{9F5BD5D4-7ADA-457C-AC90-68F4246B87BA}"/>
              </a:ext>
            </a:extLst>
          </p:cNvPr>
          <p:cNvSpPr>
            <a:spLocks noGrp="1"/>
          </p:cNvSpPr>
          <p:nvPr>
            <p:ph type="ctrTitle"/>
          </p:nvPr>
        </p:nvSpPr>
        <p:spPr/>
        <p:txBody>
          <a:bodyPr/>
          <a:lstStyle/>
          <a:p>
            <a:r>
              <a:rPr lang="en-CA" b="1" dirty="0">
                <a:latin typeface="Montserrat"/>
              </a:rPr>
              <a:t>NEXT STEPS</a:t>
            </a:r>
            <a:endParaRPr lang="en-CA" sz="4400" dirty="0"/>
          </a:p>
        </p:txBody>
      </p:sp>
      <p:sp>
        <p:nvSpPr>
          <p:cNvPr id="3" name="Slide Number Placeholder 2">
            <a:extLst>
              <a:ext uri="{FF2B5EF4-FFF2-40B4-BE49-F238E27FC236}">
                <a16:creationId xmlns:a16="http://schemas.microsoft.com/office/drawing/2014/main" id="{50B49F48-254D-4711-B237-09B9038DE138}"/>
              </a:ext>
            </a:extLst>
          </p:cNvPr>
          <p:cNvSpPr>
            <a:spLocks noGrp="1"/>
          </p:cNvSpPr>
          <p:nvPr>
            <p:ph type="sldNum" sz="quarter" idx="4294967295"/>
          </p:nvPr>
        </p:nvSpPr>
        <p:spPr>
          <a:xfrm>
            <a:off x="124618" y="3429000"/>
            <a:ext cx="1404938" cy="323850"/>
          </a:xfrm>
        </p:spPr>
        <p:txBody>
          <a:bodyPr/>
          <a:lstStyle/>
          <a:p>
            <a:pPr algn="ctr"/>
            <a:fld id="{52326D77-2960-1A4A-B5CA-B95B3484A035}" type="slidenum">
              <a:rPr lang="en-CA" smtClean="0"/>
              <a:pPr algn="ctr"/>
              <a:t>18</a:t>
            </a:fld>
            <a:endParaRPr lang="en-CA" dirty="0"/>
          </a:p>
        </p:txBody>
      </p:sp>
      <p:pic>
        <p:nvPicPr>
          <p:cNvPr id="6" name="Picture 5" descr="A close up of a sign&#10;&#10;Description automatically generated">
            <a:extLst>
              <a:ext uri="{FF2B5EF4-FFF2-40B4-BE49-F238E27FC236}">
                <a16:creationId xmlns:a16="http://schemas.microsoft.com/office/drawing/2014/main" id="{FD63C3B9-39DB-4179-B411-B19593240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073" y="4688649"/>
            <a:ext cx="1200865" cy="517706"/>
          </a:xfrm>
          <a:prstGeom prst="rect">
            <a:avLst/>
          </a:prstGeom>
        </p:spPr>
      </p:pic>
      <p:pic>
        <p:nvPicPr>
          <p:cNvPr id="7" name="Picture 6" descr="Logo, company name&#10;&#10;Description automatically generated">
            <a:extLst>
              <a:ext uri="{FF2B5EF4-FFF2-40B4-BE49-F238E27FC236}">
                <a16:creationId xmlns:a16="http://schemas.microsoft.com/office/drawing/2014/main" id="{AC9AF85C-BA5F-4EA1-9E83-84D4654D7D83}"/>
              </a:ext>
            </a:extLst>
          </p:cNvPr>
          <p:cNvPicPr>
            <a:picLocks noChangeAspect="1"/>
          </p:cNvPicPr>
          <p:nvPr/>
        </p:nvPicPr>
        <p:blipFill>
          <a:blip r:embed="rId4"/>
          <a:stretch>
            <a:fillRect/>
          </a:stretch>
        </p:blipFill>
        <p:spPr>
          <a:xfrm>
            <a:off x="53975" y="5331269"/>
            <a:ext cx="1546225" cy="611374"/>
          </a:xfrm>
          <a:prstGeom prst="rect">
            <a:avLst/>
          </a:prstGeom>
        </p:spPr>
      </p:pic>
      <p:pic>
        <p:nvPicPr>
          <p:cNvPr id="8" name="Picture 7">
            <a:extLst>
              <a:ext uri="{FF2B5EF4-FFF2-40B4-BE49-F238E27FC236}">
                <a16:creationId xmlns:a16="http://schemas.microsoft.com/office/drawing/2014/main" id="{83427600-4776-472C-8A29-3E4DCE099F4D}"/>
              </a:ext>
            </a:extLst>
          </p:cNvPr>
          <p:cNvPicPr>
            <a:picLocks noChangeAspect="1"/>
          </p:cNvPicPr>
          <p:nvPr/>
        </p:nvPicPr>
        <p:blipFill>
          <a:blip r:embed="rId5"/>
          <a:stretch>
            <a:fillRect/>
          </a:stretch>
        </p:blipFill>
        <p:spPr>
          <a:xfrm>
            <a:off x="0" y="5342704"/>
            <a:ext cx="1711354" cy="535798"/>
          </a:xfrm>
          <a:prstGeom prst="rect">
            <a:avLst/>
          </a:prstGeom>
        </p:spPr>
      </p:pic>
    </p:spTree>
    <p:extLst>
      <p:ext uri="{BB962C8B-B14F-4D97-AF65-F5344CB8AC3E}">
        <p14:creationId xmlns:p14="http://schemas.microsoft.com/office/powerpoint/2010/main" val="362826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D1BEA1-8191-46D7-AAB9-FA6602CAF306}"/>
              </a:ext>
            </a:extLst>
          </p:cNvPr>
          <p:cNvSpPr>
            <a:spLocks noGrp="1"/>
          </p:cNvSpPr>
          <p:nvPr>
            <p:ph type="sldNum" sz="quarter" idx="12"/>
          </p:nvPr>
        </p:nvSpPr>
        <p:spPr/>
        <p:txBody>
          <a:bodyPr/>
          <a:lstStyle/>
          <a:p>
            <a:pPr algn="ctr"/>
            <a:fld id="{52326D77-2960-1A4A-B5CA-B95B3484A035}" type="slidenum">
              <a:rPr lang="en-CA" smtClean="0"/>
              <a:pPr algn="ctr"/>
              <a:t>19</a:t>
            </a:fld>
            <a:endParaRPr lang="en-CA" dirty="0"/>
          </a:p>
        </p:txBody>
      </p:sp>
      <p:sp>
        <p:nvSpPr>
          <p:cNvPr id="5" name="Titre 1">
            <a:extLst>
              <a:ext uri="{FF2B5EF4-FFF2-40B4-BE49-F238E27FC236}">
                <a16:creationId xmlns:a16="http://schemas.microsoft.com/office/drawing/2014/main" id="{F1573665-0995-4E88-B5EF-5D16470974D0}"/>
              </a:ext>
            </a:extLst>
          </p:cNvPr>
          <p:cNvSpPr txBox="1">
            <a:spLocks/>
          </p:cNvSpPr>
          <p:nvPr/>
        </p:nvSpPr>
        <p:spPr>
          <a:xfrm>
            <a:off x="2208214" y="1123950"/>
            <a:ext cx="9251949" cy="6079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t>Upcoming Deliverables &amp; Next Steps</a:t>
            </a:r>
          </a:p>
        </p:txBody>
      </p:sp>
      <p:pic>
        <p:nvPicPr>
          <p:cNvPr id="15" name="Picture 14" descr="A close up of a sign&#10;&#10;Description automatically generated">
            <a:extLst>
              <a:ext uri="{FF2B5EF4-FFF2-40B4-BE49-F238E27FC236}">
                <a16:creationId xmlns:a16="http://schemas.microsoft.com/office/drawing/2014/main" id="{7F93B162-FFF3-4F73-A3ED-2B2836DDD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16" name="Picture 15">
            <a:extLst>
              <a:ext uri="{FF2B5EF4-FFF2-40B4-BE49-F238E27FC236}">
                <a16:creationId xmlns:a16="http://schemas.microsoft.com/office/drawing/2014/main" id="{03F419C6-C955-4079-9255-8EF787F3482E}"/>
              </a:ext>
            </a:extLst>
          </p:cNvPr>
          <p:cNvPicPr>
            <a:picLocks noChangeAspect="1"/>
          </p:cNvPicPr>
          <p:nvPr/>
        </p:nvPicPr>
        <p:blipFill>
          <a:blip r:embed="rId4"/>
          <a:stretch>
            <a:fillRect/>
          </a:stretch>
        </p:blipFill>
        <p:spPr>
          <a:xfrm>
            <a:off x="0" y="5342704"/>
            <a:ext cx="1711354" cy="535798"/>
          </a:xfrm>
          <a:prstGeom prst="rect">
            <a:avLst/>
          </a:prstGeom>
        </p:spPr>
      </p:pic>
      <p:cxnSp>
        <p:nvCxnSpPr>
          <p:cNvPr id="17" name="Straight Connector 16">
            <a:extLst>
              <a:ext uri="{FF2B5EF4-FFF2-40B4-BE49-F238E27FC236}">
                <a16:creationId xmlns:a16="http://schemas.microsoft.com/office/drawing/2014/main" id="{64074F77-5AA9-4C08-A670-0420E75C3B2B}"/>
              </a:ext>
            </a:extLst>
          </p:cNvPr>
          <p:cNvCxnSpPr>
            <a:cxnSpLocks/>
          </p:cNvCxnSpPr>
          <p:nvPr/>
        </p:nvCxnSpPr>
        <p:spPr>
          <a:xfrm>
            <a:off x="1711354" y="3571206"/>
            <a:ext cx="10480646" cy="1"/>
          </a:xfrm>
          <a:prstGeom prst="line">
            <a:avLst/>
          </a:prstGeom>
          <a:ln w="76200">
            <a:solidFill>
              <a:srgbClr val="F26723"/>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0BA0B0E-AD0F-4354-A340-E59874A742BA}"/>
              </a:ext>
            </a:extLst>
          </p:cNvPr>
          <p:cNvSpPr/>
          <p:nvPr/>
        </p:nvSpPr>
        <p:spPr>
          <a:xfrm>
            <a:off x="2248793" y="2919059"/>
            <a:ext cx="1318322" cy="1318322"/>
          </a:xfrm>
          <a:prstGeom prst="ellipse">
            <a:avLst/>
          </a:prstGeom>
          <a:solidFill>
            <a:srgbClr val="12A3BA"/>
          </a:solidFill>
          <a:ln w="76200">
            <a:solidFill>
              <a:srgbClr val="12A3B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1600" dirty="0">
                <a:latin typeface="Franklin Gothic Demi" panose="020B0703020102020204" pitchFamily="34" charset="0"/>
              </a:rPr>
              <a:t>OCT. 7, 2021</a:t>
            </a:r>
          </a:p>
        </p:txBody>
      </p:sp>
      <p:sp>
        <p:nvSpPr>
          <p:cNvPr id="19" name="Content Placeholder 2">
            <a:extLst>
              <a:ext uri="{FF2B5EF4-FFF2-40B4-BE49-F238E27FC236}">
                <a16:creationId xmlns:a16="http://schemas.microsoft.com/office/drawing/2014/main" id="{22CCB8BA-8742-4E2A-B0EC-9C5ABC6993E2}"/>
              </a:ext>
            </a:extLst>
          </p:cNvPr>
          <p:cNvSpPr txBox="1">
            <a:spLocks/>
          </p:cNvSpPr>
          <p:nvPr/>
        </p:nvSpPr>
        <p:spPr>
          <a:xfrm>
            <a:off x="1982766" y="4346225"/>
            <a:ext cx="1850375" cy="900998"/>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Arial" panose="020B0604020202020204" pitchFamily="34" charset="0"/>
              <a:buChar char="•"/>
              <a:tabLst/>
              <a:defRPr sz="240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tabLst/>
              <a:defRPr sz="2000" b="0" i="1"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800" b="1" dirty="0"/>
              <a:t>Public Open Houses</a:t>
            </a:r>
          </a:p>
        </p:txBody>
      </p:sp>
      <p:sp>
        <p:nvSpPr>
          <p:cNvPr id="20" name="Oval 19">
            <a:extLst>
              <a:ext uri="{FF2B5EF4-FFF2-40B4-BE49-F238E27FC236}">
                <a16:creationId xmlns:a16="http://schemas.microsoft.com/office/drawing/2014/main" id="{F0C00634-36D6-4A21-88B5-AE5349004FCD}"/>
              </a:ext>
            </a:extLst>
          </p:cNvPr>
          <p:cNvSpPr/>
          <p:nvPr/>
        </p:nvSpPr>
        <p:spPr>
          <a:xfrm>
            <a:off x="4225928" y="2927936"/>
            <a:ext cx="1318322" cy="1318322"/>
          </a:xfrm>
          <a:prstGeom prst="ellipse">
            <a:avLst/>
          </a:prstGeom>
          <a:solidFill>
            <a:srgbClr val="12A3BA"/>
          </a:solidFill>
          <a:ln w="76200">
            <a:solidFill>
              <a:srgbClr val="12A3B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1600" dirty="0">
                <a:latin typeface="Franklin Gothic Demi" panose="020B0703020102020204" pitchFamily="34" charset="0"/>
              </a:rPr>
              <a:t>NOV. 16, 2021</a:t>
            </a:r>
          </a:p>
        </p:txBody>
      </p:sp>
      <p:sp>
        <p:nvSpPr>
          <p:cNvPr id="21" name="Content Placeholder 2">
            <a:extLst>
              <a:ext uri="{FF2B5EF4-FFF2-40B4-BE49-F238E27FC236}">
                <a16:creationId xmlns:a16="http://schemas.microsoft.com/office/drawing/2014/main" id="{3257F4C0-AFCE-4A21-BD63-8C62FFDDE100}"/>
              </a:ext>
            </a:extLst>
          </p:cNvPr>
          <p:cNvSpPr txBox="1">
            <a:spLocks/>
          </p:cNvSpPr>
          <p:nvPr/>
        </p:nvSpPr>
        <p:spPr>
          <a:xfrm>
            <a:off x="3959901" y="4355102"/>
            <a:ext cx="1850375" cy="900998"/>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Arial" panose="020B0604020202020204" pitchFamily="34" charset="0"/>
              <a:buChar char="•"/>
              <a:tabLst/>
              <a:defRPr sz="240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tabLst/>
              <a:defRPr sz="2000" b="0" i="1"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800" b="1" dirty="0"/>
              <a:t>Present Policy Directions Report to Council</a:t>
            </a:r>
          </a:p>
        </p:txBody>
      </p:sp>
      <p:sp>
        <p:nvSpPr>
          <p:cNvPr id="22" name="Oval 21">
            <a:extLst>
              <a:ext uri="{FF2B5EF4-FFF2-40B4-BE49-F238E27FC236}">
                <a16:creationId xmlns:a16="http://schemas.microsoft.com/office/drawing/2014/main" id="{3F115D9F-AD7D-4101-812F-06B8AFA93E29}"/>
              </a:ext>
            </a:extLst>
          </p:cNvPr>
          <p:cNvSpPr/>
          <p:nvPr/>
        </p:nvSpPr>
        <p:spPr>
          <a:xfrm>
            <a:off x="6194525" y="2926621"/>
            <a:ext cx="1318322" cy="1318322"/>
          </a:xfrm>
          <a:prstGeom prst="ellipse">
            <a:avLst/>
          </a:prstGeom>
          <a:solidFill>
            <a:srgbClr val="12A3BA"/>
          </a:solidFill>
          <a:ln w="76200">
            <a:solidFill>
              <a:srgbClr val="12A3B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1600" dirty="0">
                <a:latin typeface="Franklin Gothic Demi" panose="020B0703020102020204" pitchFamily="34" charset="0"/>
              </a:rPr>
              <a:t>WINTER 2021 / 2022</a:t>
            </a:r>
          </a:p>
        </p:txBody>
      </p:sp>
      <p:sp>
        <p:nvSpPr>
          <p:cNvPr id="23" name="Content Placeholder 2">
            <a:extLst>
              <a:ext uri="{FF2B5EF4-FFF2-40B4-BE49-F238E27FC236}">
                <a16:creationId xmlns:a16="http://schemas.microsoft.com/office/drawing/2014/main" id="{8688BA27-05E6-4EB4-9182-B53E4163C058}"/>
              </a:ext>
            </a:extLst>
          </p:cNvPr>
          <p:cNvSpPr txBox="1">
            <a:spLocks/>
          </p:cNvSpPr>
          <p:nvPr/>
        </p:nvSpPr>
        <p:spPr>
          <a:xfrm>
            <a:off x="5928498" y="4353787"/>
            <a:ext cx="1850375" cy="900998"/>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Arial" panose="020B0604020202020204" pitchFamily="34" charset="0"/>
              <a:buChar char="•"/>
              <a:tabLst/>
              <a:defRPr sz="240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tabLst/>
              <a:defRPr sz="2000" b="0" i="1"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800" b="1" dirty="0"/>
              <a:t>Develop Draft Official Plan</a:t>
            </a:r>
          </a:p>
        </p:txBody>
      </p:sp>
      <p:sp>
        <p:nvSpPr>
          <p:cNvPr id="24" name="Oval 23">
            <a:extLst>
              <a:ext uri="{FF2B5EF4-FFF2-40B4-BE49-F238E27FC236}">
                <a16:creationId xmlns:a16="http://schemas.microsoft.com/office/drawing/2014/main" id="{1A855D79-AF65-45A9-A0A9-56D7BC1D4974}"/>
              </a:ext>
            </a:extLst>
          </p:cNvPr>
          <p:cNvSpPr/>
          <p:nvPr/>
        </p:nvSpPr>
        <p:spPr>
          <a:xfrm>
            <a:off x="8197291" y="2902619"/>
            <a:ext cx="1318322" cy="1318322"/>
          </a:xfrm>
          <a:prstGeom prst="ellipse">
            <a:avLst/>
          </a:prstGeom>
          <a:solidFill>
            <a:srgbClr val="12A3BA"/>
          </a:solidFill>
          <a:ln w="76200">
            <a:solidFill>
              <a:srgbClr val="12A3B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1600" dirty="0">
                <a:latin typeface="Franklin Gothic Demi" panose="020B0703020102020204" pitchFamily="34" charset="0"/>
              </a:rPr>
              <a:t>WINTER 2021 / 2022</a:t>
            </a:r>
          </a:p>
        </p:txBody>
      </p:sp>
      <p:sp>
        <p:nvSpPr>
          <p:cNvPr id="25" name="Content Placeholder 2">
            <a:extLst>
              <a:ext uri="{FF2B5EF4-FFF2-40B4-BE49-F238E27FC236}">
                <a16:creationId xmlns:a16="http://schemas.microsoft.com/office/drawing/2014/main" id="{95026ED8-973B-47B1-A6CB-18EAA2CF23C1}"/>
              </a:ext>
            </a:extLst>
          </p:cNvPr>
          <p:cNvSpPr txBox="1">
            <a:spLocks/>
          </p:cNvSpPr>
          <p:nvPr/>
        </p:nvSpPr>
        <p:spPr>
          <a:xfrm>
            <a:off x="7931264" y="4329785"/>
            <a:ext cx="1850375" cy="900998"/>
          </a:xfrm>
          <a:prstGeom prst="rect">
            <a:avLst/>
          </a:prstGeom>
        </p:spPr>
        <p:txBody>
          <a:bodyPr vert="horz" lIns="91440" tIns="45720" rIns="91440" bIns="45720" rtlCol="0">
            <a:normAutofit fontScale="92500" lnSpcReduction="20000"/>
          </a:bodyPr>
          <a:lstStyle>
            <a:lvl1pPr marL="403225" indent="-403225" algn="l" defTabSz="914400" rtl="0" eaLnBrk="1" latinLnBrk="0" hangingPunct="1">
              <a:lnSpc>
                <a:spcPct val="90000"/>
              </a:lnSpc>
              <a:spcBef>
                <a:spcPts val="1000"/>
              </a:spcBef>
              <a:buFont typeface="Arial" panose="020B0604020202020204" pitchFamily="34" charset="0"/>
              <a:buChar char="•"/>
              <a:tabLst/>
              <a:defRPr sz="240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tabLst/>
              <a:defRPr sz="2000" b="0" i="1"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800" b="1" dirty="0"/>
              <a:t>Ongoing Consultation with Project Committees</a:t>
            </a:r>
          </a:p>
        </p:txBody>
      </p:sp>
      <p:sp>
        <p:nvSpPr>
          <p:cNvPr id="26" name="Oval 25">
            <a:extLst>
              <a:ext uri="{FF2B5EF4-FFF2-40B4-BE49-F238E27FC236}">
                <a16:creationId xmlns:a16="http://schemas.microsoft.com/office/drawing/2014/main" id="{4D01C9C0-1AF1-41E1-9996-7FAF533A15BB}"/>
              </a:ext>
            </a:extLst>
          </p:cNvPr>
          <p:cNvSpPr/>
          <p:nvPr/>
        </p:nvSpPr>
        <p:spPr>
          <a:xfrm>
            <a:off x="10296194" y="2912045"/>
            <a:ext cx="1318322" cy="1318322"/>
          </a:xfrm>
          <a:prstGeom prst="ellipse">
            <a:avLst/>
          </a:prstGeom>
          <a:solidFill>
            <a:srgbClr val="12A3BA"/>
          </a:solidFill>
          <a:ln w="76200">
            <a:solidFill>
              <a:srgbClr val="12A3B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1600" dirty="0">
                <a:latin typeface="Franklin Gothic Demi" panose="020B0703020102020204" pitchFamily="34" charset="0"/>
              </a:rPr>
              <a:t>SUMMER2022</a:t>
            </a:r>
          </a:p>
        </p:txBody>
      </p:sp>
      <p:sp>
        <p:nvSpPr>
          <p:cNvPr id="27" name="Content Placeholder 2">
            <a:extLst>
              <a:ext uri="{FF2B5EF4-FFF2-40B4-BE49-F238E27FC236}">
                <a16:creationId xmlns:a16="http://schemas.microsoft.com/office/drawing/2014/main" id="{E4FE42D1-56E1-424A-96C3-40BEF60B897A}"/>
              </a:ext>
            </a:extLst>
          </p:cNvPr>
          <p:cNvSpPr txBox="1">
            <a:spLocks/>
          </p:cNvSpPr>
          <p:nvPr/>
        </p:nvSpPr>
        <p:spPr>
          <a:xfrm>
            <a:off x="10074833" y="4328357"/>
            <a:ext cx="1850375" cy="900998"/>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Arial" panose="020B0604020202020204" pitchFamily="34" charset="0"/>
              <a:buChar char="•"/>
              <a:tabLst/>
              <a:defRPr sz="240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Arial" panose="020B0604020202020204" pitchFamily="34" charset="0"/>
              <a:buChar char="•"/>
              <a:tabLst/>
              <a:defRPr sz="2000" b="0" i="1"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E242B"/>
                </a:solidFill>
                <a:latin typeface="Franklin Gothic Book" panose="020B0503020102020204" pitchFamily="34"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CA" sz="1800" b="1" dirty="0"/>
              <a:t>Adoption of New Official Plan</a:t>
            </a:r>
          </a:p>
        </p:txBody>
      </p:sp>
    </p:spTree>
    <p:extLst>
      <p:ext uri="{BB962C8B-B14F-4D97-AF65-F5344CB8AC3E}">
        <p14:creationId xmlns:p14="http://schemas.microsoft.com/office/powerpoint/2010/main" val="413905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p:txBody>
          <a:bodyPr/>
          <a:lstStyle/>
          <a:p>
            <a:pPr algn="ctr"/>
            <a:fld id="{52326D77-2960-1A4A-B5CA-B95B3484A035}" type="slidenum">
              <a:rPr lang="en-CA" smtClean="0"/>
              <a:pPr algn="ctr"/>
              <a:t>2</a:t>
            </a:fld>
            <a:endParaRPr lang="en-CA" dirty="0"/>
          </a:p>
        </p:txBody>
      </p:sp>
      <p:sp>
        <p:nvSpPr>
          <p:cNvPr id="5" name="Titre 1">
            <a:extLst>
              <a:ext uri="{FF2B5EF4-FFF2-40B4-BE49-F238E27FC236}">
                <a16:creationId xmlns:a16="http://schemas.microsoft.com/office/drawing/2014/main" id="{87A6CD79-8BDA-4B39-9027-36B8FAA8BAB5}"/>
              </a:ext>
            </a:extLst>
          </p:cNvPr>
          <p:cNvSpPr txBox="1">
            <a:spLocks/>
          </p:cNvSpPr>
          <p:nvPr/>
        </p:nvSpPr>
        <p:spPr>
          <a:xfrm>
            <a:off x="2208214" y="620713"/>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latin typeface="Arial"/>
                <a:cs typeface="Arial"/>
              </a:rPr>
              <a:t>Introductions - The Official Plan Team</a:t>
            </a:r>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D92AA5-7BBC-4240-B6A9-0AF88D2DD61A}"/>
              </a:ext>
            </a:extLst>
          </p:cNvPr>
          <p:cNvSpPr txBox="1"/>
          <p:nvPr/>
        </p:nvSpPr>
        <p:spPr>
          <a:xfrm>
            <a:off x="3289686" y="1149587"/>
            <a:ext cx="8783528" cy="5262979"/>
          </a:xfrm>
          <a:prstGeom prst="rect">
            <a:avLst/>
          </a:prstGeom>
          <a:noFill/>
        </p:spPr>
        <p:txBody>
          <a:bodyPr wrap="square" lIns="91440" tIns="45720" rIns="91440" bIns="45720" rtlCol="0" anchor="t">
            <a:spAutoFit/>
          </a:bodyPr>
          <a:lstStyle/>
          <a:p>
            <a:pPr marL="1714500" lvl="3" indent="-342900">
              <a:buFontTx/>
              <a:buChar char="-"/>
            </a:pPr>
            <a:endParaRPr lang="en-CA" sz="2400" b="1" dirty="0">
              <a:solidFill>
                <a:srgbClr val="1E242B"/>
              </a:solidFill>
            </a:endParaRPr>
          </a:p>
          <a:p>
            <a:pPr marL="1714500" lvl="3" indent="-342900">
              <a:buFontTx/>
              <a:buChar char="-"/>
            </a:pPr>
            <a:r>
              <a:rPr lang="en-CA" sz="2400" b="1" dirty="0">
                <a:solidFill>
                  <a:srgbClr val="1E242B"/>
                </a:solidFill>
              </a:rPr>
              <a:t>Meaghan Craven</a:t>
            </a:r>
            <a:r>
              <a:rPr lang="en-CA" sz="2400" dirty="0">
                <a:solidFill>
                  <a:srgbClr val="1E242B"/>
                </a:solidFill>
              </a:rPr>
              <a:t>, Manager, Planning Policy</a:t>
            </a:r>
          </a:p>
          <a:p>
            <a:pPr marL="1714500" lvl="3" indent="-342900">
              <a:buFontTx/>
              <a:buChar char="-"/>
            </a:pPr>
            <a:r>
              <a:rPr lang="en-CA" sz="2400" b="1" dirty="0">
                <a:solidFill>
                  <a:srgbClr val="1E242B"/>
                </a:solidFill>
              </a:rPr>
              <a:t>Randall Roth</a:t>
            </a:r>
            <a:r>
              <a:rPr lang="en-CA" sz="2400" dirty="0">
                <a:solidFill>
                  <a:srgbClr val="1E242B"/>
                </a:solidFill>
              </a:rPr>
              <a:t>, Senior Policy Planner</a:t>
            </a:r>
          </a:p>
          <a:p>
            <a:pPr marL="1714500" lvl="3" indent="-342900">
              <a:buFontTx/>
              <a:buChar char="-"/>
            </a:pPr>
            <a:r>
              <a:rPr lang="en-CA" sz="2400" b="1" dirty="0">
                <a:solidFill>
                  <a:srgbClr val="1E242B"/>
                </a:solidFill>
              </a:rPr>
              <a:t>Zahrah Khan</a:t>
            </a:r>
            <a:r>
              <a:rPr lang="en-CA" sz="2400" dirty="0">
                <a:solidFill>
                  <a:srgbClr val="1E242B"/>
                </a:solidFill>
              </a:rPr>
              <a:t>, Policy Planner II</a:t>
            </a:r>
          </a:p>
          <a:p>
            <a:endParaRPr lang="en-CA" sz="2400" b="1" dirty="0">
              <a:solidFill>
                <a:srgbClr val="1E242B"/>
              </a:solidFill>
              <a:highlight>
                <a:srgbClr val="FFFF00"/>
              </a:highlight>
            </a:endParaRPr>
          </a:p>
          <a:p>
            <a:endParaRPr lang="en-CA" sz="2400" dirty="0">
              <a:solidFill>
                <a:srgbClr val="1E242B"/>
              </a:solidFill>
            </a:endParaRPr>
          </a:p>
          <a:p>
            <a:pPr marL="1714500" lvl="3" indent="-342900">
              <a:buFontTx/>
              <a:buChar char="-"/>
            </a:pPr>
            <a:r>
              <a:rPr lang="en-CA" sz="2400" b="1" dirty="0">
                <a:solidFill>
                  <a:srgbClr val="1E242B"/>
                </a:solidFill>
              </a:rPr>
              <a:t>Gregory Bender</a:t>
            </a:r>
            <a:r>
              <a:rPr lang="en-CA" sz="2400" dirty="0">
                <a:solidFill>
                  <a:srgbClr val="1E242B"/>
                </a:solidFill>
              </a:rPr>
              <a:t>, Project Manager</a:t>
            </a:r>
          </a:p>
          <a:p>
            <a:pPr marL="1714500" lvl="3" indent="-342900">
              <a:buFontTx/>
              <a:buChar char="-"/>
            </a:pPr>
            <a:r>
              <a:rPr lang="en-CA" sz="2400" b="1" dirty="0">
                <a:solidFill>
                  <a:srgbClr val="1E242B"/>
                </a:solidFill>
              </a:rPr>
              <a:t>Alejandro Cifuentes</a:t>
            </a:r>
            <a:r>
              <a:rPr lang="en-CA" sz="2400" dirty="0">
                <a:solidFill>
                  <a:srgbClr val="1E242B"/>
                </a:solidFill>
              </a:rPr>
              <a:t>, Deputy Project Manager and Policy Lead</a:t>
            </a:r>
          </a:p>
          <a:p>
            <a:pPr marL="1714500" lvl="3" indent="-342900">
              <a:buFontTx/>
              <a:buChar char="-"/>
            </a:pPr>
            <a:r>
              <a:rPr lang="en-CA" sz="2400" b="1" dirty="0">
                <a:solidFill>
                  <a:srgbClr val="1E242B"/>
                </a:solidFill>
              </a:rPr>
              <a:t>Andria Sallese</a:t>
            </a:r>
            <a:r>
              <a:rPr lang="en-CA" sz="2400" dirty="0">
                <a:solidFill>
                  <a:srgbClr val="1E242B"/>
                </a:solidFill>
              </a:rPr>
              <a:t>, Engagement Advisor &amp; Senior Planner</a:t>
            </a:r>
          </a:p>
          <a:p>
            <a:pPr marL="1714500" lvl="3" indent="-342900">
              <a:buFontTx/>
              <a:buChar char="-"/>
            </a:pPr>
            <a:r>
              <a:rPr lang="en-CA" sz="2400" b="1" dirty="0">
                <a:solidFill>
                  <a:srgbClr val="1E242B"/>
                </a:solidFill>
              </a:rPr>
              <a:t>Nick Trajkovski</a:t>
            </a:r>
            <a:r>
              <a:rPr lang="en-CA" sz="2400" dirty="0">
                <a:solidFill>
                  <a:srgbClr val="1E242B"/>
                </a:solidFill>
              </a:rPr>
              <a:t>, Planner</a:t>
            </a:r>
          </a:p>
          <a:p>
            <a:pPr marL="1714500" lvl="3" indent="-342900">
              <a:buFontTx/>
              <a:buChar char="-"/>
            </a:pPr>
            <a:r>
              <a:rPr lang="en-CA" sz="2400" b="1" dirty="0">
                <a:solidFill>
                  <a:srgbClr val="1E242B"/>
                </a:solidFill>
              </a:rPr>
              <a:t>Natalie Armstrong</a:t>
            </a:r>
            <a:r>
              <a:rPr lang="en-CA" sz="2400" dirty="0">
                <a:solidFill>
                  <a:srgbClr val="1E242B"/>
                </a:solidFill>
              </a:rPr>
              <a:t>, Planner &amp; Engagement Support</a:t>
            </a:r>
          </a:p>
        </p:txBody>
      </p:sp>
      <p:pic>
        <p:nvPicPr>
          <p:cNvPr id="6" name="Picture 5" descr="A close up of a sign&#10;&#10;Description automatically generated">
            <a:extLst>
              <a:ext uri="{FF2B5EF4-FFF2-40B4-BE49-F238E27FC236}">
                <a16:creationId xmlns:a16="http://schemas.microsoft.com/office/drawing/2014/main" id="{9F3F4773-DB0A-42CB-B434-C3A1E8143B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8" name="Picture 7" descr="Logo&#10;&#10;Description automatically generated">
            <a:extLst>
              <a:ext uri="{FF2B5EF4-FFF2-40B4-BE49-F238E27FC236}">
                <a16:creationId xmlns:a16="http://schemas.microsoft.com/office/drawing/2014/main" id="{70ECDA31-7C48-432C-93AE-B2F90B32BD4B}"/>
              </a:ext>
            </a:extLst>
          </p:cNvPr>
          <p:cNvPicPr>
            <a:picLocks noChangeAspect="1"/>
          </p:cNvPicPr>
          <p:nvPr/>
        </p:nvPicPr>
        <p:blipFill>
          <a:blip r:embed="rId4"/>
          <a:stretch>
            <a:fillRect/>
          </a:stretch>
        </p:blipFill>
        <p:spPr>
          <a:xfrm>
            <a:off x="2567730" y="4343512"/>
            <a:ext cx="1618874" cy="770806"/>
          </a:xfrm>
          <a:prstGeom prst="rect">
            <a:avLst/>
          </a:prstGeom>
        </p:spPr>
      </p:pic>
      <p:pic>
        <p:nvPicPr>
          <p:cNvPr id="10" name="Picture 9">
            <a:extLst>
              <a:ext uri="{FF2B5EF4-FFF2-40B4-BE49-F238E27FC236}">
                <a16:creationId xmlns:a16="http://schemas.microsoft.com/office/drawing/2014/main" id="{611AAF5C-9EBA-4B53-B5BB-CC39CDEA8B6A}"/>
              </a:ext>
            </a:extLst>
          </p:cNvPr>
          <p:cNvPicPr>
            <a:picLocks noChangeAspect="1"/>
          </p:cNvPicPr>
          <p:nvPr/>
        </p:nvPicPr>
        <p:blipFill>
          <a:blip r:embed="rId5"/>
          <a:stretch>
            <a:fillRect/>
          </a:stretch>
        </p:blipFill>
        <p:spPr>
          <a:xfrm>
            <a:off x="0" y="5342704"/>
            <a:ext cx="1711354" cy="535798"/>
          </a:xfrm>
          <a:prstGeom prst="rect">
            <a:avLst/>
          </a:prstGeom>
        </p:spPr>
      </p:pic>
      <p:pic>
        <p:nvPicPr>
          <p:cNvPr id="12" name="Picture 11">
            <a:extLst>
              <a:ext uri="{FF2B5EF4-FFF2-40B4-BE49-F238E27FC236}">
                <a16:creationId xmlns:a16="http://schemas.microsoft.com/office/drawing/2014/main" id="{0EB1D65D-7296-4B9B-8F18-519C667CF877}"/>
              </a:ext>
            </a:extLst>
          </p:cNvPr>
          <p:cNvPicPr>
            <a:picLocks noChangeAspect="1"/>
          </p:cNvPicPr>
          <p:nvPr/>
        </p:nvPicPr>
        <p:blipFill>
          <a:blip r:embed="rId5"/>
          <a:stretch>
            <a:fillRect/>
          </a:stretch>
        </p:blipFill>
        <p:spPr>
          <a:xfrm>
            <a:off x="2300136" y="1804044"/>
            <a:ext cx="2154061" cy="674403"/>
          </a:xfrm>
          <a:prstGeom prst="rect">
            <a:avLst/>
          </a:prstGeom>
        </p:spPr>
      </p:pic>
    </p:spTree>
    <p:extLst>
      <p:ext uri="{BB962C8B-B14F-4D97-AF65-F5344CB8AC3E}">
        <p14:creationId xmlns:p14="http://schemas.microsoft.com/office/powerpoint/2010/main" val="1650206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3">
            <a:extLst>
              <a:ext uri="{FF2B5EF4-FFF2-40B4-BE49-F238E27FC236}">
                <a16:creationId xmlns:a16="http://schemas.microsoft.com/office/drawing/2014/main" id="{E01B6E31-1B54-4F3A-8C5A-652CDFCB6B5A}"/>
              </a:ext>
            </a:extLst>
          </p:cNvPr>
          <p:cNvSpPr txBox="1">
            <a:spLocks/>
          </p:cNvSpPr>
          <p:nvPr/>
        </p:nvSpPr>
        <p:spPr>
          <a:xfrm>
            <a:off x="1702964" y="0"/>
            <a:ext cx="10489035" cy="6874778"/>
          </a:xfrm>
          <a:prstGeom prst="rect">
            <a:avLst/>
          </a:prstGeom>
          <a:solidFill>
            <a:srgbClr val="6AA290"/>
          </a:solidFill>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endParaRPr lang="en-CA" dirty="0">
              <a:highlight>
                <a:srgbClr val="FFFF00"/>
              </a:highlight>
            </a:endParaRPr>
          </a:p>
        </p:txBody>
      </p:sp>
      <p:sp>
        <p:nvSpPr>
          <p:cNvPr id="5" name="Title 4">
            <a:extLst>
              <a:ext uri="{FF2B5EF4-FFF2-40B4-BE49-F238E27FC236}">
                <a16:creationId xmlns:a16="http://schemas.microsoft.com/office/drawing/2014/main" id="{9F5BD5D4-7ADA-457C-AC90-68F4246B87BA}"/>
              </a:ext>
            </a:extLst>
          </p:cNvPr>
          <p:cNvSpPr>
            <a:spLocks noGrp="1"/>
          </p:cNvSpPr>
          <p:nvPr>
            <p:ph type="ctrTitle"/>
          </p:nvPr>
        </p:nvSpPr>
        <p:spPr/>
        <p:txBody>
          <a:bodyPr/>
          <a:lstStyle/>
          <a:p>
            <a:r>
              <a:rPr lang="en-CA" b="1" dirty="0">
                <a:latin typeface="Montserrat"/>
              </a:rPr>
              <a:t>Questions &amp; Answers</a:t>
            </a:r>
            <a:endParaRPr lang="en-CA" sz="4400" dirty="0"/>
          </a:p>
        </p:txBody>
      </p:sp>
      <p:sp>
        <p:nvSpPr>
          <p:cNvPr id="3" name="Slide Number Placeholder 2">
            <a:extLst>
              <a:ext uri="{FF2B5EF4-FFF2-40B4-BE49-F238E27FC236}">
                <a16:creationId xmlns:a16="http://schemas.microsoft.com/office/drawing/2014/main" id="{50B49F48-254D-4711-B237-09B9038DE138}"/>
              </a:ext>
            </a:extLst>
          </p:cNvPr>
          <p:cNvSpPr>
            <a:spLocks noGrp="1"/>
          </p:cNvSpPr>
          <p:nvPr>
            <p:ph type="sldNum" sz="quarter" idx="4294967295"/>
          </p:nvPr>
        </p:nvSpPr>
        <p:spPr>
          <a:xfrm>
            <a:off x="124618" y="3429000"/>
            <a:ext cx="1404938" cy="323850"/>
          </a:xfrm>
        </p:spPr>
        <p:txBody>
          <a:bodyPr/>
          <a:lstStyle/>
          <a:p>
            <a:pPr algn="ctr"/>
            <a:fld id="{52326D77-2960-1A4A-B5CA-B95B3484A035}" type="slidenum">
              <a:rPr lang="en-CA" smtClean="0"/>
              <a:pPr algn="ctr"/>
              <a:t>20</a:t>
            </a:fld>
            <a:endParaRPr lang="en-CA" dirty="0"/>
          </a:p>
        </p:txBody>
      </p:sp>
      <p:pic>
        <p:nvPicPr>
          <p:cNvPr id="6" name="Picture 5" descr="A close up of a sign&#10;&#10;Description automatically generated">
            <a:extLst>
              <a:ext uri="{FF2B5EF4-FFF2-40B4-BE49-F238E27FC236}">
                <a16:creationId xmlns:a16="http://schemas.microsoft.com/office/drawing/2014/main" id="{FD63C3B9-39DB-4179-B411-B19593240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073" y="4688649"/>
            <a:ext cx="1200865" cy="517706"/>
          </a:xfrm>
          <a:prstGeom prst="rect">
            <a:avLst/>
          </a:prstGeom>
        </p:spPr>
      </p:pic>
      <p:pic>
        <p:nvPicPr>
          <p:cNvPr id="7" name="Picture 6" descr="Logo, company name&#10;&#10;Description automatically generated">
            <a:extLst>
              <a:ext uri="{FF2B5EF4-FFF2-40B4-BE49-F238E27FC236}">
                <a16:creationId xmlns:a16="http://schemas.microsoft.com/office/drawing/2014/main" id="{AC9AF85C-BA5F-4EA1-9E83-84D4654D7D83}"/>
              </a:ext>
            </a:extLst>
          </p:cNvPr>
          <p:cNvPicPr>
            <a:picLocks noChangeAspect="1"/>
          </p:cNvPicPr>
          <p:nvPr/>
        </p:nvPicPr>
        <p:blipFill>
          <a:blip r:embed="rId4"/>
          <a:stretch>
            <a:fillRect/>
          </a:stretch>
        </p:blipFill>
        <p:spPr>
          <a:xfrm>
            <a:off x="53975" y="5331269"/>
            <a:ext cx="1546225" cy="611374"/>
          </a:xfrm>
          <a:prstGeom prst="rect">
            <a:avLst/>
          </a:prstGeom>
        </p:spPr>
      </p:pic>
      <p:pic>
        <p:nvPicPr>
          <p:cNvPr id="8" name="Picture 7">
            <a:extLst>
              <a:ext uri="{FF2B5EF4-FFF2-40B4-BE49-F238E27FC236}">
                <a16:creationId xmlns:a16="http://schemas.microsoft.com/office/drawing/2014/main" id="{83427600-4776-472C-8A29-3E4DCE099F4D}"/>
              </a:ext>
            </a:extLst>
          </p:cNvPr>
          <p:cNvPicPr>
            <a:picLocks noChangeAspect="1"/>
          </p:cNvPicPr>
          <p:nvPr/>
        </p:nvPicPr>
        <p:blipFill>
          <a:blip r:embed="rId5"/>
          <a:stretch>
            <a:fillRect/>
          </a:stretch>
        </p:blipFill>
        <p:spPr>
          <a:xfrm>
            <a:off x="0" y="5342704"/>
            <a:ext cx="1711354" cy="535798"/>
          </a:xfrm>
          <a:prstGeom prst="rect">
            <a:avLst/>
          </a:prstGeom>
        </p:spPr>
      </p:pic>
    </p:spTree>
    <p:extLst>
      <p:ext uri="{BB962C8B-B14F-4D97-AF65-F5344CB8AC3E}">
        <p14:creationId xmlns:p14="http://schemas.microsoft.com/office/powerpoint/2010/main" val="196033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a:xfrm>
            <a:off x="240030" y="3734894"/>
            <a:ext cx="1404936" cy="323850"/>
          </a:xfrm>
        </p:spPr>
        <p:txBody>
          <a:bodyPr/>
          <a:lstStyle/>
          <a:p>
            <a:pPr algn="ctr"/>
            <a:fld id="{52326D77-2960-1A4A-B5CA-B95B3484A035}" type="slidenum">
              <a:rPr lang="en-CA" smtClean="0"/>
              <a:pPr algn="ctr"/>
              <a:t>21</a:t>
            </a:fld>
            <a:endParaRPr lang="en-CA" dirty="0"/>
          </a:p>
        </p:txBody>
      </p:sp>
      <p:sp>
        <p:nvSpPr>
          <p:cNvPr id="5" name="Titre 1">
            <a:extLst>
              <a:ext uri="{FF2B5EF4-FFF2-40B4-BE49-F238E27FC236}">
                <a16:creationId xmlns:a16="http://schemas.microsoft.com/office/drawing/2014/main" id="{87A6CD79-8BDA-4B39-9027-36B8FAA8BAB5}"/>
              </a:ext>
            </a:extLst>
          </p:cNvPr>
          <p:cNvSpPr txBox="1">
            <a:spLocks/>
          </p:cNvSpPr>
          <p:nvPr/>
        </p:nvSpPr>
        <p:spPr>
          <a:xfrm>
            <a:off x="2208212" y="994363"/>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latin typeface="Arial"/>
                <a:cs typeface="Arial"/>
              </a:rPr>
              <a:t>How to Participate? </a:t>
            </a:r>
            <a:endParaRPr lang="en-CA" dirty="0">
              <a:latin typeface="Arial" panose="020B060402020202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5CE91E01-74D0-4C0C-B2B2-FABFA00BF4C3}"/>
              </a:ext>
            </a:extLst>
          </p:cNvPr>
          <p:cNvSpPr>
            <a:spLocks noGrp="1"/>
          </p:cNvSpPr>
          <p:nvPr>
            <p:ph sz="quarter" idx="13"/>
          </p:nvPr>
        </p:nvSpPr>
        <p:spPr>
          <a:xfrm>
            <a:off x="2208212" y="1913506"/>
            <a:ext cx="9410356" cy="5198153"/>
          </a:xfrm>
        </p:spPr>
        <p:txBody>
          <a:bodyPr vert="horz" lIns="91440" tIns="45720" rIns="91440" bIns="45720" rtlCol="0" anchor="t">
            <a:normAutofit/>
          </a:bodyPr>
          <a:lstStyle/>
          <a:p>
            <a:pPr marL="0" indent="0" algn="just">
              <a:lnSpc>
                <a:spcPct val="120000"/>
              </a:lnSpc>
              <a:buNone/>
            </a:pPr>
            <a:r>
              <a:rPr lang="en-CA" b="1" dirty="0">
                <a:solidFill>
                  <a:schemeClr val="tx1"/>
                </a:solidFill>
                <a:latin typeface="Montserrat"/>
              </a:rPr>
              <a:t>Your mic will be automatically muted. </a:t>
            </a:r>
            <a:r>
              <a:rPr lang="en-CA" dirty="0">
                <a:solidFill>
                  <a:schemeClr val="tx1"/>
                </a:solidFill>
                <a:latin typeface="Montserrat"/>
              </a:rPr>
              <a:t>You can participate in the meeting by asking a question using the </a:t>
            </a:r>
            <a:r>
              <a:rPr lang="en-CA" b="1" dirty="0">
                <a:solidFill>
                  <a:schemeClr val="tx1"/>
                </a:solidFill>
                <a:latin typeface="Montserrat"/>
              </a:rPr>
              <a:t>Chat Function.</a:t>
            </a:r>
            <a:endParaRPr lang="en-CA" b="1" dirty="0">
              <a:solidFill>
                <a:schemeClr val="tx1"/>
              </a:solidFill>
            </a:endParaRPr>
          </a:p>
          <a:p>
            <a:pPr marL="0" indent="0">
              <a:lnSpc>
                <a:spcPct val="100000"/>
              </a:lnSpc>
              <a:buNone/>
            </a:pPr>
            <a:endParaRPr lang="en-CA" dirty="0">
              <a:latin typeface="Montserrat"/>
            </a:endParaRPr>
          </a:p>
          <a:p>
            <a:pPr marL="0" indent="0">
              <a:lnSpc>
                <a:spcPct val="100000"/>
              </a:lnSpc>
              <a:buNone/>
            </a:pPr>
            <a:endParaRPr lang="en-CA" dirty="0">
              <a:latin typeface="Montserrat"/>
            </a:endParaRPr>
          </a:p>
          <a:p>
            <a:pPr marL="0" indent="0">
              <a:lnSpc>
                <a:spcPct val="100000"/>
              </a:lnSpc>
              <a:buNone/>
            </a:pPr>
            <a:endParaRPr lang="en-CA" dirty="0">
              <a:latin typeface="Montserrat"/>
            </a:endParaRPr>
          </a:p>
        </p:txBody>
      </p:sp>
      <p:pic>
        <p:nvPicPr>
          <p:cNvPr id="10" name="Picture 9" descr="A close up of a sign&#10;&#10;Description automatically generated">
            <a:extLst>
              <a:ext uri="{FF2B5EF4-FFF2-40B4-BE49-F238E27FC236}">
                <a16:creationId xmlns:a16="http://schemas.microsoft.com/office/drawing/2014/main" id="{0A36F52F-BA9F-41EC-B935-9570F2E7F1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7" name="Picture 6">
            <a:extLst>
              <a:ext uri="{FF2B5EF4-FFF2-40B4-BE49-F238E27FC236}">
                <a16:creationId xmlns:a16="http://schemas.microsoft.com/office/drawing/2014/main" id="{A7B49454-4F6F-4703-8501-B7779FA927E0}"/>
              </a:ext>
            </a:extLst>
          </p:cNvPr>
          <p:cNvPicPr>
            <a:picLocks noChangeAspect="1"/>
          </p:cNvPicPr>
          <p:nvPr/>
        </p:nvPicPr>
        <p:blipFill rotWithShape="1">
          <a:blip r:embed="rId4"/>
          <a:srcRect l="14833" t="45216" r="16000" b="42128"/>
          <a:stretch/>
        </p:blipFill>
        <p:spPr>
          <a:xfrm>
            <a:off x="2208212" y="3711246"/>
            <a:ext cx="9353707" cy="885366"/>
          </a:xfrm>
          <a:prstGeom prst="rect">
            <a:avLst/>
          </a:prstGeom>
        </p:spPr>
      </p:pic>
      <p:pic>
        <p:nvPicPr>
          <p:cNvPr id="8" name="Picture 7">
            <a:extLst>
              <a:ext uri="{FF2B5EF4-FFF2-40B4-BE49-F238E27FC236}">
                <a16:creationId xmlns:a16="http://schemas.microsoft.com/office/drawing/2014/main" id="{BDFF5E8D-10EF-4E1A-8B18-ACCEB432512A}"/>
              </a:ext>
            </a:extLst>
          </p:cNvPr>
          <p:cNvPicPr>
            <a:picLocks noChangeAspect="1"/>
          </p:cNvPicPr>
          <p:nvPr/>
        </p:nvPicPr>
        <p:blipFill>
          <a:blip r:embed="rId5"/>
          <a:stretch>
            <a:fillRect/>
          </a:stretch>
        </p:blipFill>
        <p:spPr>
          <a:xfrm>
            <a:off x="0" y="5342704"/>
            <a:ext cx="1711354" cy="535798"/>
          </a:xfrm>
          <a:prstGeom prst="rect">
            <a:avLst/>
          </a:prstGeom>
        </p:spPr>
      </p:pic>
    </p:spTree>
    <p:extLst>
      <p:ext uri="{BB962C8B-B14F-4D97-AF65-F5344CB8AC3E}">
        <p14:creationId xmlns:p14="http://schemas.microsoft.com/office/powerpoint/2010/main" val="407917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0391F1-EF30-4346-9987-DBD99C914637}"/>
              </a:ext>
            </a:extLst>
          </p:cNvPr>
          <p:cNvSpPr>
            <a:spLocks noGrp="1"/>
          </p:cNvSpPr>
          <p:nvPr>
            <p:ph type="sldNum" sz="quarter" idx="12"/>
          </p:nvPr>
        </p:nvSpPr>
        <p:spPr/>
        <p:txBody>
          <a:bodyPr/>
          <a:lstStyle/>
          <a:p>
            <a:fld id="{52326D77-2960-1A4A-B5CA-B95B3484A035}" type="slidenum">
              <a:rPr lang="en-CA" smtClean="0"/>
              <a:t>22</a:t>
            </a:fld>
            <a:endParaRPr lang="en-CA" dirty="0"/>
          </a:p>
        </p:txBody>
      </p:sp>
      <p:sp>
        <p:nvSpPr>
          <p:cNvPr id="4" name="Content Placeholder 3">
            <a:extLst>
              <a:ext uri="{FF2B5EF4-FFF2-40B4-BE49-F238E27FC236}">
                <a16:creationId xmlns:a16="http://schemas.microsoft.com/office/drawing/2014/main" id="{9F38AEFF-17F2-43E9-AD07-AF62B02CA3BB}"/>
              </a:ext>
            </a:extLst>
          </p:cNvPr>
          <p:cNvSpPr>
            <a:spLocks noGrp="1"/>
          </p:cNvSpPr>
          <p:nvPr>
            <p:ph sz="quarter" idx="13"/>
          </p:nvPr>
        </p:nvSpPr>
        <p:spPr>
          <a:xfrm>
            <a:off x="2207921" y="2062809"/>
            <a:ext cx="4487520" cy="3318707"/>
          </a:xfrm>
        </p:spPr>
        <p:txBody>
          <a:bodyPr>
            <a:normAutofit/>
          </a:bodyPr>
          <a:lstStyle/>
          <a:p>
            <a:pPr marL="0" indent="0" algn="just">
              <a:buNone/>
            </a:pPr>
            <a:r>
              <a:rPr lang="en-US" sz="3000" dirty="0"/>
              <a:t>How would you make sure that growth occurs in a way that is </a:t>
            </a:r>
            <a:r>
              <a:rPr lang="en-US" sz="3000" b="1" dirty="0"/>
              <a:t>compatible</a:t>
            </a:r>
            <a:r>
              <a:rPr lang="en-US" sz="3000" dirty="0"/>
              <a:t> with existing communities? </a:t>
            </a:r>
          </a:p>
        </p:txBody>
      </p:sp>
      <p:sp>
        <p:nvSpPr>
          <p:cNvPr id="5" name="Titre 1">
            <a:extLst>
              <a:ext uri="{FF2B5EF4-FFF2-40B4-BE49-F238E27FC236}">
                <a16:creationId xmlns:a16="http://schemas.microsoft.com/office/drawing/2014/main" id="{66A90DFA-895D-4EA1-B127-E3317E29A7BB}"/>
              </a:ext>
            </a:extLst>
          </p:cNvPr>
          <p:cNvSpPr txBox="1">
            <a:spLocks/>
          </p:cNvSpPr>
          <p:nvPr/>
        </p:nvSpPr>
        <p:spPr>
          <a:xfrm>
            <a:off x="2207922" y="1192333"/>
            <a:ext cx="8210912"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sz="3000" dirty="0">
                <a:solidFill>
                  <a:srgbClr val="F26723"/>
                </a:solidFill>
              </a:rPr>
              <a:t>Planning for Growth</a:t>
            </a:r>
          </a:p>
        </p:txBody>
      </p:sp>
      <p:sp>
        <p:nvSpPr>
          <p:cNvPr id="6" name="object 15">
            <a:extLst>
              <a:ext uri="{FF2B5EF4-FFF2-40B4-BE49-F238E27FC236}">
                <a16:creationId xmlns:a16="http://schemas.microsoft.com/office/drawing/2014/main" id="{A1A2876B-F06D-48D0-A65A-B80C969AA1E9}"/>
              </a:ext>
            </a:extLst>
          </p:cNvPr>
          <p:cNvSpPr/>
          <p:nvPr/>
        </p:nvSpPr>
        <p:spPr>
          <a:xfrm>
            <a:off x="11003623" y="161465"/>
            <a:ext cx="912494" cy="440690"/>
          </a:xfrm>
          <a:custGeom>
            <a:avLst/>
            <a:gdLst/>
            <a:ahLst/>
            <a:cxnLst/>
            <a:rect l="l" t="t" r="r" b="b"/>
            <a:pathLst>
              <a:path w="912495" h="440689">
                <a:moveTo>
                  <a:pt x="911974" y="338404"/>
                </a:moveTo>
                <a:lnTo>
                  <a:pt x="911110" y="182829"/>
                </a:lnTo>
                <a:lnTo>
                  <a:pt x="893505" y="141255"/>
                </a:lnTo>
                <a:lnTo>
                  <a:pt x="851649" y="124142"/>
                </a:lnTo>
                <a:lnTo>
                  <a:pt x="612381" y="125501"/>
                </a:lnTo>
                <a:lnTo>
                  <a:pt x="612381" y="39649"/>
                </a:lnTo>
                <a:lnTo>
                  <a:pt x="609245" y="24254"/>
                </a:lnTo>
                <a:lnTo>
                  <a:pt x="600710" y="11647"/>
                </a:lnTo>
                <a:lnTo>
                  <a:pt x="588078" y="3128"/>
                </a:lnTo>
                <a:lnTo>
                  <a:pt x="572655" y="0"/>
                </a:lnTo>
                <a:lnTo>
                  <a:pt x="339953" y="0"/>
                </a:lnTo>
                <a:lnTo>
                  <a:pt x="324531" y="3128"/>
                </a:lnTo>
                <a:lnTo>
                  <a:pt x="311899" y="11647"/>
                </a:lnTo>
                <a:lnTo>
                  <a:pt x="303363" y="24254"/>
                </a:lnTo>
                <a:lnTo>
                  <a:pt x="300228" y="39649"/>
                </a:lnTo>
                <a:lnTo>
                  <a:pt x="300228" y="127241"/>
                </a:lnTo>
                <a:lnTo>
                  <a:pt x="58788" y="128600"/>
                </a:lnTo>
                <a:lnTo>
                  <a:pt x="35854" y="133388"/>
                </a:lnTo>
                <a:lnTo>
                  <a:pt x="17125" y="146170"/>
                </a:lnTo>
                <a:lnTo>
                  <a:pt x="4531" y="165001"/>
                </a:lnTo>
                <a:lnTo>
                  <a:pt x="0" y="187934"/>
                </a:lnTo>
                <a:lnTo>
                  <a:pt x="838" y="338454"/>
                </a:lnTo>
                <a:lnTo>
                  <a:pt x="390296" y="440258"/>
                </a:lnTo>
                <a:lnTo>
                  <a:pt x="390296" y="427189"/>
                </a:lnTo>
                <a:lnTo>
                  <a:pt x="390296" y="419684"/>
                </a:lnTo>
                <a:lnTo>
                  <a:pt x="396455" y="413550"/>
                </a:lnTo>
                <a:lnTo>
                  <a:pt x="403961" y="413550"/>
                </a:lnTo>
                <a:lnTo>
                  <a:pt x="508647" y="413550"/>
                </a:lnTo>
                <a:lnTo>
                  <a:pt x="516140" y="413550"/>
                </a:lnTo>
                <a:lnTo>
                  <a:pt x="522287" y="419684"/>
                </a:lnTo>
                <a:lnTo>
                  <a:pt x="522287" y="427189"/>
                </a:lnTo>
                <a:lnTo>
                  <a:pt x="522287" y="440258"/>
                </a:lnTo>
                <a:lnTo>
                  <a:pt x="911974" y="338404"/>
                </a:lnTo>
                <a:close/>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7" name="object 17">
            <a:extLst>
              <a:ext uri="{FF2B5EF4-FFF2-40B4-BE49-F238E27FC236}">
                <a16:creationId xmlns:a16="http://schemas.microsoft.com/office/drawing/2014/main" id="{D0DC64B0-6C22-4DA5-8EBB-991769887D8F}"/>
              </a:ext>
            </a:extLst>
          </p:cNvPr>
          <p:cNvSpPr/>
          <p:nvPr/>
        </p:nvSpPr>
        <p:spPr>
          <a:xfrm>
            <a:off x="10846053" y="504671"/>
            <a:ext cx="159385" cy="381635"/>
          </a:xfrm>
          <a:custGeom>
            <a:avLst/>
            <a:gdLst/>
            <a:ahLst/>
            <a:cxnLst/>
            <a:rect l="l" t="t" r="r" b="b"/>
            <a:pathLst>
              <a:path w="159385" h="381635">
                <a:moveTo>
                  <a:pt x="0" y="381571"/>
                </a:moveTo>
                <a:lnTo>
                  <a:pt x="159270" y="381571"/>
                </a:lnTo>
                <a:lnTo>
                  <a:pt x="157124" y="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sp>
        <p:nvSpPr>
          <p:cNvPr id="8" name="object 18">
            <a:extLst>
              <a:ext uri="{FF2B5EF4-FFF2-40B4-BE49-F238E27FC236}">
                <a16:creationId xmlns:a16="http://schemas.microsoft.com/office/drawing/2014/main" id="{E506515D-CB22-4499-A162-F78B43D35B82}"/>
              </a:ext>
            </a:extLst>
          </p:cNvPr>
          <p:cNvSpPr/>
          <p:nvPr/>
        </p:nvSpPr>
        <p:spPr>
          <a:xfrm>
            <a:off x="11914301" y="504569"/>
            <a:ext cx="191135" cy="377190"/>
          </a:xfrm>
          <a:custGeom>
            <a:avLst/>
            <a:gdLst/>
            <a:ahLst/>
            <a:cxnLst/>
            <a:rect l="l" t="t" r="r" b="b"/>
            <a:pathLst>
              <a:path w="191135" h="377189">
                <a:moveTo>
                  <a:pt x="0" y="0"/>
                </a:moveTo>
                <a:lnTo>
                  <a:pt x="2133" y="376580"/>
                </a:lnTo>
                <a:lnTo>
                  <a:pt x="191020" y="376580"/>
                </a:lnTo>
              </a:path>
            </a:pathLst>
          </a:custGeom>
          <a:ln w="19050">
            <a:solidFill>
              <a:srgbClr val="FF9553"/>
            </a:solid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dirty="0"/>
          </a:p>
        </p:txBody>
      </p:sp>
      <p:pic>
        <p:nvPicPr>
          <p:cNvPr id="10" name="image28.jpeg">
            <a:extLst>
              <a:ext uri="{FF2B5EF4-FFF2-40B4-BE49-F238E27FC236}">
                <a16:creationId xmlns:a16="http://schemas.microsoft.com/office/drawing/2014/main" id="{AD0A4FA1-DFBF-40F6-B1BE-4F3015D3762C}"/>
              </a:ext>
            </a:extLst>
          </p:cNvPr>
          <p:cNvPicPr/>
          <p:nvPr/>
        </p:nvPicPr>
        <p:blipFill>
          <a:blip r:embed="rId2" cstate="print"/>
          <a:stretch>
            <a:fillRect/>
          </a:stretch>
        </p:blipFill>
        <p:spPr>
          <a:xfrm>
            <a:off x="7647215" y="1853259"/>
            <a:ext cx="3240430" cy="2916818"/>
          </a:xfrm>
          <a:prstGeom prst="rect">
            <a:avLst/>
          </a:prstGeom>
          <a:ln>
            <a:solidFill>
              <a:schemeClr val="tx1"/>
            </a:solidFill>
          </a:ln>
        </p:spPr>
      </p:pic>
      <p:pic>
        <p:nvPicPr>
          <p:cNvPr id="9" name="Picture 8">
            <a:extLst>
              <a:ext uri="{FF2B5EF4-FFF2-40B4-BE49-F238E27FC236}">
                <a16:creationId xmlns:a16="http://schemas.microsoft.com/office/drawing/2014/main" id="{7440A655-0913-411E-AB41-2C01D623793F}"/>
              </a:ext>
            </a:extLst>
          </p:cNvPr>
          <p:cNvPicPr>
            <a:picLocks noChangeAspect="1"/>
          </p:cNvPicPr>
          <p:nvPr/>
        </p:nvPicPr>
        <p:blipFill>
          <a:blip r:embed="rId3"/>
          <a:stretch>
            <a:fillRect/>
          </a:stretch>
        </p:blipFill>
        <p:spPr>
          <a:xfrm>
            <a:off x="0" y="5352864"/>
            <a:ext cx="1711354" cy="535798"/>
          </a:xfrm>
          <a:prstGeom prst="rect">
            <a:avLst/>
          </a:prstGeom>
        </p:spPr>
      </p:pic>
      <p:pic>
        <p:nvPicPr>
          <p:cNvPr id="11" name="Picture 10" descr="A close up of a sign&#10;&#10;Description automatically generated">
            <a:extLst>
              <a:ext uri="{FF2B5EF4-FFF2-40B4-BE49-F238E27FC236}">
                <a16:creationId xmlns:a16="http://schemas.microsoft.com/office/drawing/2014/main" id="{44DC53B3-1D04-45F8-BA38-BB8C1A4111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073" y="4688649"/>
            <a:ext cx="1200865" cy="517706"/>
          </a:xfrm>
          <a:prstGeom prst="rect">
            <a:avLst/>
          </a:prstGeom>
        </p:spPr>
      </p:pic>
      <p:pic>
        <p:nvPicPr>
          <p:cNvPr id="12" name="Picture 11">
            <a:extLst>
              <a:ext uri="{FF2B5EF4-FFF2-40B4-BE49-F238E27FC236}">
                <a16:creationId xmlns:a16="http://schemas.microsoft.com/office/drawing/2014/main" id="{28EC392D-22D1-4B84-9EFC-763166BBB687}"/>
              </a:ext>
            </a:extLst>
          </p:cNvPr>
          <p:cNvPicPr>
            <a:picLocks noChangeAspect="1"/>
          </p:cNvPicPr>
          <p:nvPr/>
        </p:nvPicPr>
        <p:blipFill>
          <a:blip r:embed="rId3"/>
          <a:stretch>
            <a:fillRect/>
          </a:stretch>
        </p:blipFill>
        <p:spPr>
          <a:xfrm>
            <a:off x="0" y="5342704"/>
            <a:ext cx="1711354" cy="535798"/>
          </a:xfrm>
          <a:prstGeom prst="rect">
            <a:avLst/>
          </a:prstGeom>
        </p:spPr>
      </p:pic>
    </p:spTree>
    <p:extLst>
      <p:ext uri="{BB962C8B-B14F-4D97-AF65-F5344CB8AC3E}">
        <p14:creationId xmlns:p14="http://schemas.microsoft.com/office/powerpoint/2010/main" val="2836891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6E25D6-D219-4E22-961E-2F9B28AE8B1E}"/>
              </a:ext>
            </a:extLst>
          </p:cNvPr>
          <p:cNvSpPr>
            <a:spLocks noGrp="1"/>
          </p:cNvSpPr>
          <p:nvPr>
            <p:ph type="sldNum" sz="quarter" idx="12"/>
          </p:nvPr>
        </p:nvSpPr>
        <p:spPr/>
        <p:txBody>
          <a:bodyPr/>
          <a:lstStyle/>
          <a:p>
            <a:fld id="{52326D77-2960-1A4A-B5CA-B95B3484A035}" type="slidenum">
              <a:rPr lang="en-CA" smtClean="0"/>
              <a:t>23</a:t>
            </a:fld>
            <a:endParaRPr lang="en-CA" dirty="0"/>
          </a:p>
        </p:txBody>
      </p:sp>
      <p:sp>
        <p:nvSpPr>
          <p:cNvPr id="4" name="Content Placeholder 3">
            <a:extLst>
              <a:ext uri="{FF2B5EF4-FFF2-40B4-BE49-F238E27FC236}">
                <a16:creationId xmlns:a16="http://schemas.microsoft.com/office/drawing/2014/main" id="{0F14B5A4-B9AD-4C6B-9917-43084B8C2243}"/>
              </a:ext>
            </a:extLst>
          </p:cNvPr>
          <p:cNvSpPr>
            <a:spLocks noGrp="1"/>
          </p:cNvSpPr>
          <p:nvPr>
            <p:ph sz="quarter" idx="13"/>
          </p:nvPr>
        </p:nvSpPr>
        <p:spPr>
          <a:xfrm>
            <a:off x="2230367" y="2105025"/>
            <a:ext cx="9018658" cy="4356100"/>
          </a:xfrm>
        </p:spPr>
        <p:txBody>
          <a:bodyPr>
            <a:normAutofit/>
          </a:bodyPr>
          <a:lstStyle/>
          <a:p>
            <a:pPr marL="0" indent="0" algn="just">
              <a:buNone/>
            </a:pPr>
            <a:r>
              <a:rPr lang="en-US" sz="3000" b="1" dirty="0"/>
              <a:t>Housing affordability </a:t>
            </a:r>
            <a:r>
              <a:rPr lang="en-US" sz="3000" dirty="0"/>
              <a:t>is an important topic the Town has chosen to focus on. What tools should the Town consider to support </a:t>
            </a:r>
            <a:r>
              <a:rPr lang="en-US" sz="3000" b="1" dirty="0"/>
              <a:t>affordable housing</a:t>
            </a:r>
            <a:r>
              <a:rPr lang="en-US" sz="3000" dirty="0"/>
              <a:t>?</a:t>
            </a:r>
            <a:endParaRPr lang="en-CA" sz="3000" dirty="0"/>
          </a:p>
        </p:txBody>
      </p:sp>
      <p:sp>
        <p:nvSpPr>
          <p:cNvPr id="5" name="Titre 1">
            <a:extLst>
              <a:ext uri="{FF2B5EF4-FFF2-40B4-BE49-F238E27FC236}">
                <a16:creationId xmlns:a16="http://schemas.microsoft.com/office/drawing/2014/main" id="{45BDB2F9-EE23-44EB-867D-7926A1E39479}"/>
              </a:ext>
            </a:extLst>
          </p:cNvPr>
          <p:cNvSpPr txBox="1">
            <a:spLocks/>
          </p:cNvSpPr>
          <p:nvPr/>
        </p:nvSpPr>
        <p:spPr>
          <a:xfrm>
            <a:off x="2208213" y="1155726"/>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sz="3000" dirty="0">
                <a:solidFill>
                  <a:srgbClr val="0070C0"/>
                </a:solidFill>
              </a:rPr>
              <a:t>Planning for Complete Communities</a:t>
            </a:r>
          </a:p>
        </p:txBody>
      </p:sp>
      <p:sp>
        <p:nvSpPr>
          <p:cNvPr id="6" name="object 22">
            <a:extLst>
              <a:ext uri="{FF2B5EF4-FFF2-40B4-BE49-F238E27FC236}">
                <a16:creationId xmlns:a16="http://schemas.microsoft.com/office/drawing/2014/main" id="{160194B8-54B3-4BD9-A790-1C070A4D8B76}"/>
              </a:ext>
            </a:extLst>
          </p:cNvPr>
          <p:cNvSpPr/>
          <p:nvPr/>
        </p:nvSpPr>
        <p:spPr>
          <a:xfrm>
            <a:off x="10856525" y="235571"/>
            <a:ext cx="1251585" cy="795655"/>
          </a:xfrm>
          <a:custGeom>
            <a:avLst/>
            <a:gdLst/>
            <a:ahLst/>
            <a:cxnLst/>
            <a:rect l="l" t="t" r="r" b="b"/>
            <a:pathLst>
              <a:path w="1251584" h="795655">
                <a:moveTo>
                  <a:pt x="0" y="795083"/>
                </a:moveTo>
                <a:lnTo>
                  <a:pt x="0" y="665289"/>
                </a:lnTo>
                <a:lnTo>
                  <a:pt x="45339" y="665289"/>
                </a:lnTo>
                <a:lnTo>
                  <a:pt x="45339" y="250405"/>
                </a:lnTo>
                <a:lnTo>
                  <a:pt x="122796" y="250405"/>
                </a:lnTo>
                <a:lnTo>
                  <a:pt x="122796" y="110248"/>
                </a:lnTo>
                <a:lnTo>
                  <a:pt x="249377" y="110248"/>
                </a:lnTo>
                <a:lnTo>
                  <a:pt x="249377" y="783018"/>
                </a:lnTo>
                <a:lnTo>
                  <a:pt x="368401" y="783018"/>
                </a:lnTo>
                <a:lnTo>
                  <a:pt x="368401" y="472795"/>
                </a:lnTo>
                <a:lnTo>
                  <a:pt x="460984" y="472795"/>
                </a:lnTo>
                <a:lnTo>
                  <a:pt x="460984" y="295262"/>
                </a:lnTo>
                <a:lnTo>
                  <a:pt x="542213" y="295262"/>
                </a:lnTo>
                <a:lnTo>
                  <a:pt x="542213" y="368147"/>
                </a:lnTo>
                <a:lnTo>
                  <a:pt x="765149" y="368147"/>
                </a:lnTo>
                <a:lnTo>
                  <a:pt x="765149" y="756856"/>
                </a:lnTo>
                <a:lnTo>
                  <a:pt x="663130" y="756856"/>
                </a:lnTo>
                <a:lnTo>
                  <a:pt x="663130" y="0"/>
                </a:lnTo>
                <a:lnTo>
                  <a:pt x="765149" y="0"/>
                </a:lnTo>
                <a:lnTo>
                  <a:pt x="765149" y="80352"/>
                </a:lnTo>
                <a:lnTo>
                  <a:pt x="887958" y="80352"/>
                </a:lnTo>
                <a:lnTo>
                  <a:pt x="887958" y="728827"/>
                </a:lnTo>
                <a:lnTo>
                  <a:pt x="994283" y="730415"/>
                </a:lnTo>
                <a:lnTo>
                  <a:pt x="991768" y="646874"/>
                </a:lnTo>
                <a:lnTo>
                  <a:pt x="929830" y="646874"/>
                </a:lnTo>
                <a:lnTo>
                  <a:pt x="1091819" y="478091"/>
                </a:lnTo>
                <a:lnTo>
                  <a:pt x="1251432" y="644398"/>
                </a:lnTo>
                <a:lnTo>
                  <a:pt x="1191869" y="644398"/>
                </a:lnTo>
                <a:lnTo>
                  <a:pt x="1191869" y="795083"/>
                </a:lnTo>
              </a:path>
            </a:pathLst>
          </a:custGeom>
          <a:ln w="24130">
            <a:solidFill>
              <a:srgbClr val="0070C0"/>
            </a:solidFill>
          </a:ln>
        </p:spPr>
        <p:txBody>
          <a:bodyPr wrap="square" lIns="0" tIns="0" rIns="0" bIns="0" rtlCol="0"/>
          <a:lstStyle/>
          <a:p>
            <a:endParaRPr dirty="0"/>
          </a:p>
        </p:txBody>
      </p:sp>
      <p:pic>
        <p:nvPicPr>
          <p:cNvPr id="7" name="Picture 6">
            <a:extLst>
              <a:ext uri="{FF2B5EF4-FFF2-40B4-BE49-F238E27FC236}">
                <a16:creationId xmlns:a16="http://schemas.microsoft.com/office/drawing/2014/main" id="{DBF2A32C-5855-4956-AF39-18FA3CBD418B}"/>
              </a:ext>
            </a:extLst>
          </p:cNvPr>
          <p:cNvPicPr>
            <a:picLocks noChangeAspect="1"/>
          </p:cNvPicPr>
          <p:nvPr/>
        </p:nvPicPr>
        <p:blipFill>
          <a:blip r:embed="rId2"/>
          <a:stretch>
            <a:fillRect/>
          </a:stretch>
        </p:blipFill>
        <p:spPr>
          <a:xfrm>
            <a:off x="0" y="5342704"/>
            <a:ext cx="1711354" cy="535798"/>
          </a:xfrm>
          <a:prstGeom prst="rect">
            <a:avLst/>
          </a:prstGeom>
        </p:spPr>
      </p:pic>
      <p:pic>
        <p:nvPicPr>
          <p:cNvPr id="10" name="Picture 9">
            <a:extLst>
              <a:ext uri="{FF2B5EF4-FFF2-40B4-BE49-F238E27FC236}">
                <a16:creationId xmlns:a16="http://schemas.microsoft.com/office/drawing/2014/main" id="{C904AF14-27C7-4D22-A71D-FFCA8888E069}"/>
              </a:ext>
            </a:extLst>
          </p:cNvPr>
          <p:cNvPicPr>
            <a:picLocks noChangeAspect="1"/>
          </p:cNvPicPr>
          <p:nvPr/>
        </p:nvPicPr>
        <p:blipFill>
          <a:blip r:embed="rId2"/>
          <a:stretch>
            <a:fillRect/>
          </a:stretch>
        </p:blipFill>
        <p:spPr>
          <a:xfrm>
            <a:off x="0" y="5342704"/>
            <a:ext cx="1711354" cy="535798"/>
          </a:xfrm>
          <a:prstGeom prst="rect">
            <a:avLst/>
          </a:prstGeom>
        </p:spPr>
      </p:pic>
      <p:pic>
        <p:nvPicPr>
          <p:cNvPr id="11" name="Picture 10" descr="A close up of a sign&#10;&#10;Description automatically generated">
            <a:extLst>
              <a:ext uri="{FF2B5EF4-FFF2-40B4-BE49-F238E27FC236}">
                <a16:creationId xmlns:a16="http://schemas.microsoft.com/office/drawing/2014/main" id="{BA5B7429-CB12-43CC-BDFB-EDB9DB8CE2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541" y="4642345"/>
            <a:ext cx="1200865" cy="517706"/>
          </a:xfrm>
          <a:prstGeom prst="rect">
            <a:avLst/>
          </a:prstGeom>
        </p:spPr>
      </p:pic>
    </p:spTree>
    <p:extLst>
      <p:ext uri="{BB962C8B-B14F-4D97-AF65-F5344CB8AC3E}">
        <p14:creationId xmlns:p14="http://schemas.microsoft.com/office/powerpoint/2010/main" val="1459928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088BAF-FDAF-4785-9205-E8DABC270FC6}"/>
              </a:ext>
            </a:extLst>
          </p:cNvPr>
          <p:cNvSpPr>
            <a:spLocks noGrp="1"/>
          </p:cNvSpPr>
          <p:nvPr>
            <p:ph type="sldNum" sz="quarter" idx="12"/>
          </p:nvPr>
        </p:nvSpPr>
        <p:spPr/>
        <p:txBody>
          <a:bodyPr/>
          <a:lstStyle/>
          <a:p>
            <a:fld id="{52326D77-2960-1A4A-B5CA-B95B3484A035}" type="slidenum">
              <a:rPr lang="en-CA" smtClean="0"/>
              <a:t>24</a:t>
            </a:fld>
            <a:endParaRPr lang="en-CA" dirty="0"/>
          </a:p>
        </p:txBody>
      </p:sp>
      <p:sp>
        <p:nvSpPr>
          <p:cNvPr id="4" name="Content Placeholder 3">
            <a:extLst>
              <a:ext uri="{FF2B5EF4-FFF2-40B4-BE49-F238E27FC236}">
                <a16:creationId xmlns:a16="http://schemas.microsoft.com/office/drawing/2014/main" id="{B3E56F64-6EAF-4D6A-9F57-6BDC7DC64DAF}"/>
              </a:ext>
            </a:extLst>
          </p:cNvPr>
          <p:cNvSpPr>
            <a:spLocks noGrp="1"/>
          </p:cNvSpPr>
          <p:nvPr>
            <p:ph sz="quarter" idx="13"/>
          </p:nvPr>
        </p:nvSpPr>
        <p:spPr>
          <a:xfrm>
            <a:off x="2208213" y="2111375"/>
            <a:ext cx="5350827" cy="4356100"/>
          </a:xfrm>
        </p:spPr>
        <p:txBody>
          <a:bodyPr>
            <a:normAutofit/>
          </a:bodyPr>
          <a:lstStyle/>
          <a:p>
            <a:pPr marL="0" indent="0" algn="just">
              <a:buNone/>
            </a:pPr>
            <a:r>
              <a:rPr lang="en-US" sz="3000" dirty="0"/>
              <a:t>Developing </a:t>
            </a:r>
            <a:r>
              <a:rPr lang="en-US" sz="3000" b="1" dirty="0"/>
              <a:t>sustainable communities</a:t>
            </a:r>
            <a:r>
              <a:rPr lang="en-US" sz="3000" dirty="0"/>
              <a:t> is an important objective to the Town. What does “</a:t>
            </a:r>
            <a:r>
              <a:rPr lang="en-US" sz="3000" b="1" dirty="0"/>
              <a:t>sustainability</a:t>
            </a:r>
            <a:r>
              <a:rPr lang="en-US" sz="3000" dirty="0"/>
              <a:t>” mean to you?</a:t>
            </a:r>
          </a:p>
          <a:p>
            <a:pPr marL="0" indent="0" algn="just">
              <a:buNone/>
            </a:pPr>
            <a:endParaRPr lang="en-US" sz="3000" dirty="0"/>
          </a:p>
        </p:txBody>
      </p:sp>
      <p:sp>
        <p:nvSpPr>
          <p:cNvPr id="5" name="Titre 1">
            <a:extLst>
              <a:ext uri="{FF2B5EF4-FFF2-40B4-BE49-F238E27FC236}">
                <a16:creationId xmlns:a16="http://schemas.microsoft.com/office/drawing/2014/main" id="{E1889A57-D39C-458C-9A6B-B29E988319B9}"/>
              </a:ext>
            </a:extLst>
          </p:cNvPr>
          <p:cNvSpPr txBox="1">
            <a:spLocks/>
          </p:cNvSpPr>
          <p:nvPr/>
        </p:nvSpPr>
        <p:spPr>
          <a:xfrm>
            <a:off x="2208214" y="996883"/>
            <a:ext cx="9251949" cy="5644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sz="3000" dirty="0">
                <a:solidFill>
                  <a:srgbClr val="29B967"/>
                </a:solidFill>
              </a:rPr>
              <a:t>Planning for the Natural Environment</a:t>
            </a:r>
          </a:p>
        </p:txBody>
      </p:sp>
      <p:sp>
        <p:nvSpPr>
          <p:cNvPr id="6" name="object 21">
            <a:extLst>
              <a:ext uri="{FF2B5EF4-FFF2-40B4-BE49-F238E27FC236}">
                <a16:creationId xmlns:a16="http://schemas.microsoft.com/office/drawing/2014/main" id="{50F04452-0DEC-479C-B35D-3E94224C127B}"/>
              </a:ext>
            </a:extLst>
          </p:cNvPr>
          <p:cNvSpPr/>
          <p:nvPr/>
        </p:nvSpPr>
        <p:spPr>
          <a:xfrm>
            <a:off x="11328431" y="144078"/>
            <a:ext cx="753745" cy="852805"/>
          </a:xfrm>
          <a:custGeom>
            <a:avLst/>
            <a:gdLst/>
            <a:ahLst/>
            <a:cxnLst/>
            <a:rect l="l" t="t" r="r" b="b"/>
            <a:pathLst>
              <a:path w="753745" h="852805">
                <a:moveTo>
                  <a:pt x="425221" y="852779"/>
                </a:moveTo>
                <a:lnTo>
                  <a:pt x="424849" y="731775"/>
                </a:lnTo>
                <a:lnTo>
                  <a:pt x="424726" y="669274"/>
                </a:lnTo>
                <a:lnTo>
                  <a:pt x="424849" y="645325"/>
                </a:lnTo>
                <a:lnTo>
                  <a:pt x="425221" y="639978"/>
                </a:lnTo>
                <a:lnTo>
                  <a:pt x="474344" y="589572"/>
                </a:lnTo>
                <a:lnTo>
                  <a:pt x="481773" y="593992"/>
                </a:lnTo>
                <a:lnTo>
                  <a:pt x="489488" y="597892"/>
                </a:lnTo>
                <a:lnTo>
                  <a:pt x="534395" y="609429"/>
                </a:lnTo>
                <a:lnTo>
                  <a:pt x="544258" y="609790"/>
                </a:lnTo>
                <a:lnTo>
                  <a:pt x="567889" y="607621"/>
                </a:lnTo>
                <a:lnTo>
                  <a:pt x="611556" y="590888"/>
                </a:lnTo>
                <a:lnTo>
                  <a:pt x="646135" y="559945"/>
                </a:lnTo>
                <a:lnTo>
                  <a:pt x="667002" y="520018"/>
                </a:lnTo>
                <a:lnTo>
                  <a:pt x="671791" y="497801"/>
                </a:lnTo>
                <a:lnTo>
                  <a:pt x="688713" y="489816"/>
                </a:lnTo>
                <a:lnTo>
                  <a:pt x="729983" y="452716"/>
                </a:lnTo>
                <a:lnTo>
                  <a:pt x="747590" y="417790"/>
                </a:lnTo>
                <a:lnTo>
                  <a:pt x="753605" y="379158"/>
                </a:lnTo>
                <a:lnTo>
                  <a:pt x="753061" y="367394"/>
                </a:lnTo>
                <a:lnTo>
                  <a:pt x="740609" y="323482"/>
                </a:lnTo>
                <a:lnTo>
                  <a:pt x="722744" y="296532"/>
                </a:lnTo>
                <a:lnTo>
                  <a:pt x="725131" y="290017"/>
                </a:lnTo>
                <a:lnTo>
                  <a:pt x="726986" y="283349"/>
                </a:lnTo>
                <a:lnTo>
                  <a:pt x="728268" y="276656"/>
                </a:lnTo>
                <a:lnTo>
                  <a:pt x="729754" y="268935"/>
                </a:lnTo>
                <a:lnTo>
                  <a:pt x="730516" y="261061"/>
                </a:lnTo>
                <a:lnTo>
                  <a:pt x="730516" y="253250"/>
                </a:lnTo>
                <a:lnTo>
                  <a:pt x="721914" y="207398"/>
                </a:lnTo>
                <a:lnTo>
                  <a:pt x="697204" y="167728"/>
                </a:lnTo>
                <a:lnTo>
                  <a:pt x="661085" y="140150"/>
                </a:lnTo>
                <a:lnTo>
                  <a:pt x="617651" y="126860"/>
                </a:lnTo>
                <a:lnTo>
                  <a:pt x="609575" y="110080"/>
                </a:lnTo>
                <a:lnTo>
                  <a:pt x="572173" y="69189"/>
                </a:lnTo>
                <a:lnTo>
                  <a:pt x="536971" y="51742"/>
                </a:lnTo>
                <a:lnTo>
                  <a:pt x="498017" y="45783"/>
                </a:lnTo>
                <a:lnTo>
                  <a:pt x="489172" y="46085"/>
                </a:lnTo>
                <a:lnTo>
                  <a:pt x="448868" y="55548"/>
                </a:lnTo>
                <a:lnTo>
                  <a:pt x="435190" y="62179"/>
                </a:lnTo>
                <a:lnTo>
                  <a:pt x="426226" y="49186"/>
                </a:lnTo>
                <a:lnTo>
                  <a:pt x="390804" y="18072"/>
                </a:lnTo>
                <a:lnTo>
                  <a:pt x="342148" y="1161"/>
                </a:lnTo>
                <a:lnTo>
                  <a:pt x="324789" y="0"/>
                </a:lnTo>
                <a:lnTo>
                  <a:pt x="302022" y="2018"/>
                </a:lnTo>
                <a:lnTo>
                  <a:pt x="259669" y="17605"/>
                </a:lnTo>
                <a:lnTo>
                  <a:pt x="225918" y="46182"/>
                </a:lnTo>
                <a:lnTo>
                  <a:pt x="204479" y="83039"/>
                </a:lnTo>
                <a:lnTo>
                  <a:pt x="198704" y="103682"/>
                </a:lnTo>
                <a:lnTo>
                  <a:pt x="197180" y="103530"/>
                </a:lnTo>
                <a:lnTo>
                  <a:pt x="195719" y="103416"/>
                </a:lnTo>
                <a:lnTo>
                  <a:pt x="194271" y="103314"/>
                </a:lnTo>
                <a:lnTo>
                  <a:pt x="191477" y="103124"/>
                </a:lnTo>
                <a:lnTo>
                  <a:pt x="188848" y="103035"/>
                </a:lnTo>
                <a:lnTo>
                  <a:pt x="186245" y="103035"/>
                </a:lnTo>
                <a:lnTo>
                  <a:pt x="137037" y="112663"/>
                </a:lnTo>
                <a:lnTo>
                  <a:pt x="95364" y="140322"/>
                </a:lnTo>
                <a:lnTo>
                  <a:pt x="67419" y="181610"/>
                </a:lnTo>
                <a:lnTo>
                  <a:pt x="57696" y="230365"/>
                </a:lnTo>
                <a:lnTo>
                  <a:pt x="57696" y="231978"/>
                </a:lnTo>
                <a:lnTo>
                  <a:pt x="58064" y="238429"/>
                </a:lnTo>
                <a:lnTo>
                  <a:pt x="45745" y="247557"/>
                </a:lnTo>
                <a:lnTo>
                  <a:pt x="16484" y="282511"/>
                </a:lnTo>
                <a:lnTo>
                  <a:pt x="1059" y="328561"/>
                </a:lnTo>
                <a:lnTo>
                  <a:pt x="0" y="344855"/>
                </a:lnTo>
                <a:lnTo>
                  <a:pt x="817" y="359378"/>
                </a:lnTo>
                <a:lnTo>
                  <a:pt x="13004" y="400685"/>
                </a:lnTo>
                <a:lnTo>
                  <a:pt x="36414" y="433606"/>
                </a:lnTo>
                <a:lnTo>
                  <a:pt x="46393" y="442772"/>
                </a:lnTo>
                <a:lnTo>
                  <a:pt x="46354" y="443255"/>
                </a:lnTo>
                <a:lnTo>
                  <a:pt x="46329" y="443750"/>
                </a:lnTo>
                <a:lnTo>
                  <a:pt x="46304" y="444246"/>
                </a:lnTo>
                <a:lnTo>
                  <a:pt x="46215" y="445617"/>
                </a:lnTo>
                <a:lnTo>
                  <a:pt x="46177" y="446747"/>
                </a:lnTo>
                <a:lnTo>
                  <a:pt x="46177" y="447802"/>
                </a:lnTo>
                <a:lnTo>
                  <a:pt x="55897" y="496576"/>
                </a:lnTo>
                <a:lnTo>
                  <a:pt x="83819" y="537883"/>
                </a:lnTo>
                <a:lnTo>
                  <a:pt x="125502" y="565575"/>
                </a:lnTo>
                <a:lnTo>
                  <a:pt x="174739" y="575208"/>
                </a:lnTo>
                <a:lnTo>
                  <a:pt x="182536" y="574973"/>
                </a:lnTo>
                <a:lnTo>
                  <a:pt x="225316" y="564855"/>
                </a:lnTo>
                <a:lnTo>
                  <a:pt x="231635" y="561949"/>
                </a:lnTo>
                <a:lnTo>
                  <a:pt x="242178" y="569166"/>
                </a:lnTo>
                <a:lnTo>
                  <a:pt x="280058" y="590393"/>
                </a:lnTo>
                <a:lnTo>
                  <a:pt x="302920" y="595744"/>
                </a:lnTo>
                <a:lnTo>
                  <a:pt x="303399" y="603439"/>
                </a:lnTo>
                <a:lnTo>
                  <a:pt x="304047" y="614259"/>
                </a:lnTo>
                <a:lnTo>
                  <a:pt x="304795" y="627353"/>
                </a:lnTo>
                <a:lnTo>
                  <a:pt x="305574" y="641870"/>
                </a:lnTo>
                <a:lnTo>
                  <a:pt x="306324" y="689160"/>
                </a:lnTo>
                <a:lnTo>
                  <a:pt x="306241" y="759480"/>
                </a:lnTo>
                <a:lnTo>
                  <a:pt x="305824" y="823316"/>
                </a:lnTo>
                <a:lnTo>
                  <a:pt x="305574" y="851154"/>
                </a:lnTo>
              </a:path>
            </a:pathLst>
          </a:custGeom>
          <a:ln w="24130">
            <a:solidFill>
              <a:srgbClr val="00B050"/>
            </a:solidFill>
          </a:ln>
        </p:spPr>
        <p:txBody>
          <a:bodyPr wrap="square" lIns="0" tIns="0" rIns="0" bIns="0" rtlCol="0"/>
          <a:lstStyle/>
          <a:p>
            <a:endParaRPr dirty="0"/>
          </a:p>
        </p:txBody>
      </p:sp>
      <p:pic>
        <p:nvPicPr>
          <p:cNvPr id="5122" name="Picture 2" descr="Stormwater ponds and how to love them | Commercial landscaping">
            <a:extLst>
              <a:ext uri="{FF2B5EF4-FFF2-40B4-BE49-F238E27FC236}">
                <a16:creationId xmlns:a16="http://schemas.microsoft.com/office/drawing/2014/main" id="{29D956E5-3DF1-436B-9397-E0D0CF3EB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790" y="2252212"/>
            <a:ext cx="3258552" cy="21680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1A2C28-122B-4693-A930-941471E665AA}"/>
              </a:ext>
            </a:extLst>
          </p:cNvPr>
          <p:cNvPicPr>
            <a:picLocks noChangeAspect="1"/>
          </p:cNvPicPr>
          <p:nvPr/>
        </p:nvPicPr>
        <p:blipFill>
          <a:blip r:embed="rId3"/>
          <a:stretch>
            <a:fillRect/>
          </a:stretch>
        </p:blipFill>
        <p:spPr>
          <a:xfrm>
            <a:off x="0" y="5342704"/>
            <a:ext cx="1711354" cy="535798"/>
          </a:xfrm>
          <a:prstGeom prst="rect">
            <a:avLst/>
          </a:prstGeom>
        </p:spPr>
      </p:pic>
      <p:pic>
        <p:nvPicPr>
          <p:cNvPr id="8" name="Picture 7" descr="A close up of a sign&#10;&#10;Description automatically generated">
            <a:extLst>
              <a:ext uri="{FF2B5EF4-FFF2-40B4-BE49-F238E27FC236}">
                <a16:creationId xmlns:a16="http://schemas.microsoft.com/office/drawing/2014/main" id="{2B9F7654-F8BF-4F3E-8D43-993175D9CA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541" y="4642345"/>
            <a:ext cx="1200865" cy="517706"/>
          </a:xfrm>
          <a:prstGeom prst="rect">
            <a:avLst/>
          </a:prstGeom>
        </p:spPr>
      </p:pic>
    </p:spTree>
    <p:extLst>
      <p:ext uri="{BB962C8B-B14F-4D97-AF65-F5344CB8AC3E}">
        <p14:creationId xmlns:p14="http://schemas.microsoft.com/office/powerpoint/2010/main" val="1160729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E252819D-B633-4082-876E-8D86BD948F2D}"/>
              </a:ext>
            </a:extLst>
          </p:cNvPr>
          <p:cNvSpPr txBox="1">
            <a:spLocks/>
          </p:cNvSpPr>
          <p:nvPr/>
        </p:nvSpPr>
        <p:spPr>
          <a:xfrm>
            <a:off x="1711354" y="0"/>
            <a:ext cx="10480646" cy="6858000"/>
          </a:xfrm>
          <a:prstGeom prst="rect">
            <a:avLst/>
          </a:prstGeom>
          <a:solidFill>
            <a:srgbClr val="6AA290"/>
          </a:solidFill>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endParaRPr lang="en-CA" dirty="0">
              <a:highlight>
                <a:srgbClr val="FFFF00"/>
              </a:highlight>
            </a:endParaRPr>
          </a:p>
        </p:txBody>
      </p:sp>
      <p:sp>
        <p:nvSpPr>
          <p:cNvPr id="3" name="Slide Number Placeholder 2">
            <a:extLst>
              <a:ext uri="{FF2B5EF4-FFF2-40B4-BE49-F238E27FC236}">
                <a16:creationId xmlns:a16="http://schemas.microsoft.com/office/drawing/2014/main" id="{BB8A4F51-36E1-431F-BD41-1488B03DDD63}"/>
              </a:ext>
            </a:extLst>
          </p:cNvPr>
          <p:cNvSpPr>
            <a:spLocks noGrp="1"/>
          </p:cNvSpPr>
          <p:nvPr>
            <p:ph type="sldNum" sz="quarter" idx="12"/>
          </p:nvPr>
        </p:nvSpPr>
        <p:spPr/>
        <p:txBody>
          <a:bodyPr/>
          <a:lstStyle/>
          <a:p>
            <a:pPr algn="ctr"/>
            <a:fld id="{52326D77-2960-1A4A-B5CA-B95B3484A035}" type="slidenum">
              <a:rPr lang="en-CA" smtClean="0"/>
              <a:pPr algn="ctr"/>
              <a:t>25</a:t>
            </a:fld>
            <a:endParaRPr lang="en-CA" dirty="0"/>
          </a:p>
        </p:txBody>
      </p:sp>
      <p:sp>
        <p:nvSpPr>
          <p:cNvPr id="4" name="Content Placeholder 3">
            <a:extLst>
              <a:ext uri="{FF2B5EF4-FFF2-40B4-BE49-F238E27FC236}">
                <a16:creationId xmlns:a16="http://schemas.microsoft.com/office/drawing/2014/main" id="{2B915B46-8F53-4B22-9965-F1316C1F9104}"/>
              </a:ext>
            </a:extLst>
          </p:cNvPr>
          <p:cNvSpPr>
            <a:spLocks noGrp="1"/>
          </p:cNvSpPr>
          <p:nvPr>
            <p:ph sz="quarter" idx="13"/>
          </p:nvPr>
        </p:nvSpPr>
        <p:spPr>
          <a:xfrm>
            <a:off x="6682879" y="1049588"/>
            <a:ext cx="5986641" cy="4690811"/>
          </a:xfrm>
          <a:noFill/>
        </p:spPr>
        <p:txBody>
          <a:bodyPr>
            <a:normAutofit fontScale="55000" lnSpcReduction="20000"/>
          </a:bodyPr>
          <a:lstStyle/>
          <a:p>
            <a:pPr marL="0" indent="0">
              <a:buNone/>
            </a:pPr>
            <a:r>
              <a:rPr lang="en-CA" sz="3100" b="1" dirty="0">
                <a:solidFill>
                  <a:schemeClr val="bg1"/>
                </a:solidFill>
              </a:rPr>
              <a:t>Contact us!</a:t>
            </a:r>
          </a:p>
          <a:p>
            <a:pPr marL="0" indent="0">
              <a:buNone/>
            </a:pPr>
            <a:r>
              <a:rPr lang="en-CA" sz="2800" dirty="0">
                <a:solidFill>
                  <a:schemeClr val="bg1"/>
                </a:solidFill>
              </a:rPr>
              <a:t>Meaghan Craven. Manager, Planning Policy</a:t>
            </a:r>
          </a:p>
          <a:p>
            <a:pPr marL="0" indent="0">
              <a:buNone/>
            </a:pPr>
            <a:r>
              <a:rPr lang="en-CA" sz="2800" dirty="0">
                <a:solidFill>
                  <a:schemeClr val="bg1"/>
                </a:solidFill>
              </a:rPr>
              <a:t>(905) 640-1910 ext. 2359</a:t>
            </a:r>
          </a:p>
          <a:p>
            <a:pPr marL="0" indent="0">
              <a:buNone/>
            </a:pPr>
            <a:endParaRPr lang="en-CA" sz="1300" dirty="0">
              <a:solidFill>
                <a:schemeClr val="bg1"/>
              </a:solidFill>
            </a:endParaRPr>
          </a:p>
          <a:p>
            <a:pPr marL="0" indent="0">
              <a:buNone/>
            </a:pPr>
            <a:r>
              <a:rPr lang="en-CA" sz="2800" dirty="0">
                <a:solidFill>
                  <a:schemeClr val="bg1"/>
                </a:solidFill>
              </a:rPr>
              <a:t>Randall Roth, Senior Policy Planner</a:t>
            </a:r>
          </a:p>
          <a:p>
            <a:pPr marL="0" indent="0">
              <a:buNone/>
            </a:pPr>
            <a:r>
              <a:rPr lang="en-CA" sz="2800" dirty="0">
                <a:solidFill>
                  <a:schemeClr val="bg1"/>
                </a:solidFill>
              </a:rPr>
              <a:t>(905) 640-1910 ext. 2260</a:t>
            </a:r>
          </a:p>
          <a:p>
            <a:pPr marL="0" indent="0">
              <a:buNone/>
            </a:pPr>
            <a:endParaRPr lang="en-CA" sz="1400" dirty="0">
              <a:solidFill>
                <a:schemeClr val="bg1"/>
              </a:solidFill>
            </a:endParaRPr>
          </a:p>
          <a:p>
            <a:pPr marL="0" indent="0">
              <a:buNone/>
            </a:pPr>
            <a:r>
              <a:rPr lang="en-CA" sz="2800" dirty="0" err="1">
                <a:solidFill>
                  <a:schemeClr val="bg1"/>
                </a:solidFill>
              </a:rPr>
              <a:t>Zahrah</a:t>
            </a:r>
            <a:r>
              <a:rPr lang="en-CA" sz="2800" dirty="0">
                <a:solidFill>
                  <a:schemeClr val="bg1"/>
                </a:solidFill>
              </a:rPr>
              <a:t> Khan, Policy Planner II</a:t>
            </a:r>
          </a:p>
          <a:p>
            <a:pPr marL="0" indent="0">
              <a:buNone/>
            </a:pPr>
            <a:r>
              <a:rPr lang="en-CA" sz="2800" dirty="0">
                <a:solidFill>
                  <a:schemeClr val="bg1"/>
                </a:solidFill>
              </a:rPr>
              <a:t>(905) 640-1910 ext. 2329</a:t>
            </a:r>
          </a:p>
          <a:p>
            <a:pPr marL="0" indent="0">
              <a:buNone/>
            </a:pPr>
            <a:endParaRPr lang="en-CA" sz="1400" dirty="0">
              <a:solidFill>
                <a:schemeClr val="bg1"/>
              </a:solidFill>
            </a:endParaRPr>
          </a:p>
          <a:p>
            <a:pPr marL="0" indent="0">
              <a:buNone/>
            </a:pPr>
            <a:r>
              <a:rPr lang="en-CA" sz="3100" b="1" dirty="0">
                <a:solidFill>
                  <a:schemeClr val="bg1"/>
                </a:solidFill>
              </a:rPr>
              <a:t>Email us!</a:t>
            </a:r>
            <a:endParaRPr lang="en-CA" sz="3100" b="1" dirty="0">
              <a:solidFill>
                <a:schemeClr val="bg1"/>
              </a:solidFill>
              <a:hlinkClick r:id="rId3">
                <a:extLst>
                  <a:ext uri="{A12FA001-AC4F-418D-AE19-62706E023703}">
                    <ahyp:hlinkClr xmlns:ahyp="http://schemas.microsoft.com/office/drawing/2018/hyperlinkcolor" val="tx"/>
                  </a:ext>
                </a:extLst>
              </a:hlinkClick>
            </a:endParaRPr>
          </a:p>
          <a:p>
            <a:pPr marL="0" indent="0">
              <a:buNone/>
            </a:pPr>
            <a:r>
              <a:rPr lang="en-CA" sz="2800" dirty="0">
                <a:solidFill>
                  <a:schemeClr val="bg1"/>
                </a:solidFill>
                <a:hlinkClick r:id="rId3">
                  <a:extLst>
                    <a:ext uri="{A12FA001-AC4F-418D-AE19-62706E023703}">
                      <ahyp:hlinkClr xmlns:ahyp="http://schemas.microsoft.com/office/drawing/2018/hyperlinkcolor" val="tx"/>
                    </a:ext>
                  </a:extLst>
                </a:hlinkClick>
              </a:rPr>
              <a:t>opreview@townofws.ca</a:t>
            </a:r>
            <a:r>
              <a:rPr lang="en-CA" sz="2800" dirty="0">
                <a:solidFill>
                  <a:schemeClr val="bg1"/>
                </a:solidFill>
              </a:rPr>
              <a:t> </a:t>
            </a:r>
          </a:p>
          <a:p>
            <a:pPr marL="0" indent="0">
              <a:buNone/>
            </a:pPr>
            <a:endParaRPr lang="en-US" sz="3200" b="1" dirty="0">
              <a:solidFill>
                <a:schemeClr val="bg1"/>
              </a:solidFill>
            </a:endParaRPr>
          </a:p>
          <a:p>
            <a:pPr marL="0" indent="0">
              <a:buNone/>
            </a:pPr>
            <a:r>
              <a:rPr lang="en-US" sz="3100" b="1" dirty="0">
                <a:solidFill>
                  <a:schemeClr val="bg1"/>
                </a:solidFill>
              </a:rPr>
              <a:t>Visit the Project Webpage to Sign </a:t>
            </a:r>
          </a:p>
          <a:p>
            <a:pPr marL="0" indent="0">
              <a:buNone/>
            </a:pPr>
            <a:r>
              <a:rPr lang="en-US" sz="3100" b="1" dirty="0">
                <a:solidFill>
                  <a:schemeClr val="bg1"/>
                </a:solidFill>
              </a:rPr>
              <a:t>Up for the Interested Parties List</a:t>
            </a:r>
          </a:p>
          <a:p>
            <a:pPr marL="0" indent="0">
              <a:buNone/>
            </a:pPr>
            <a:r>
              <a:rPr lang="en-US" sz="2800" dirty="0">
                <a:solidFill>
                  <a:schemeClr val="bg1"/>
                </a:solidFill>
                <a:hlinkClick r:id="rId4">
                  <a:extLst>
                    <a:ext uri="{A12FA001-AC4F-418D-AE19-62706E023703}">
                      <ahyp:hlinkClr xmlns:ahyp="http://schemas.microsoft.com/office/drawing/2018/hyperlinkcolor" val="tx"/>
                    </a:ext>
                  </a:extLst>
                </a:hlinkClick>
              </a:rPr>
              <a:t>www.cometogetherws.ca/opr</a:t>
            </a:r>
            <a:endParaRPr lang="en-US" sz="2800" dirty="0">
              <a:solidFill>
                <a:schemeClr val="bg1"/>
              </a:solidFill>
            </a:endParaRPr>
          </a:p>
          <a:p>
            <a:pPr marL="0" indent="0">
              <a:buNone/>
            </a:pPr>
            <a:endParaRPr lang="en-CA" sz="3100" dirty="0"/>
          </a:p>
          <a:p>
            <a:pPr marL="0" indent="0">
              <a:buNone/>
            </a:pPr>
            <a:endParaRPr lang="en-CA" dirty="0">
              <a:highlight>
                <a:srgbClr val="FFFF00"/>
              </a:highlight>
            </a:endParaRPr>
          </a:p>
        </p:txBody>
      </p:sp>
      <p:sp>
        <p:nvSpPr>
          <p:cNvPr id="5" name="Titre 1">
            <a:extLst>
              <a:ext uri="{FF2B5EF4-FFF2-40B4-BE49-F238E27FC236}">
                <a16:creationId xmlns:a16="http://schemas.microsoft.com/office/drawing/2014/main" id="{0A4E5E88-D4CC-40D9-8FB6-1C26E8B967FB}"/>
              </a:ext>
            </a:extLst>
          </p:cNvPr>
          <p:cNvSpPr txBox="1">
            <a:spLocks/>
          </p:cNvSpPr>
          <p:nvPr/>
        </p:nvSpPr>
        <p:spPr>
          <a:xfrm>
            <a:off x="1881044" y="1844106"/>
            <a:ext cx="4801835" cy="283333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sz="4800" dirty="0">
                <a:solidFill>
                  <a:schemeClr val="bg1"/>
                </a:solidFill>
                <a:latin typeface="Arial"/>
                <a:cs typeface="Arial"/>
              </a:rPr>
              <a:t>Contact the Town Directly with Questions or to Provide Comments</a:t>
            </a:r>
            <a:endParaRPr lang="en-CA" sz="4800" dirty="0">
              <a:solidFill>
                <a:schemeClr val="bg1"/>
              </a:solidFill>
              <a:latin typeface="Arial" panose="020B0604020202020204" pitchFamily="34" charset="0"/>
              <a:cs typeface="Arial" panose="020B0604020202020204" pitchFamily="34" charset="0"/>
            </a:endParaRPr>
          </a:p>
        </p:txBody>
      </p:sp>
      <p:pic>
        <p:nvPicPr>
          <p:cNvPr id="7" name="Graphic 6" descr="Open envelope">
            <a:extLst>
              <a:ext uri="{FF2B5EF4-FFF2-40B4-BE49-F238E27FC236}">
                <a16:creationId xmlns:a16="http://schemas.microsoft.com/office/drawing/2014/main" id="{7693403B-3A71-4425-8390-DA21BD74AD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9121" y="4000561"/>
            <a:ext cx="907743" cy="907743"/>
          </a:xfrm>
          <a:prstGeom prst="rect">
            <a:avLst/>
          </a:prstGeom>
        </p:spPr>
      </p:pic>
      <p:pic>
        <p:nvPicPr>
          <p:cNvPr id="9" name="Graphic 8" descr="Speaker Phone">
            <a:extLst>
              <a:ext uri="{FF2B5EF4-FFF2-40B4-BE49-F238E27FC236}">
                <a16:creationId xmlns:a16="http://schemas.microsoft.com/office/drawing/2014/main" id="{EFFBF64F-468D-44DD-AB24-B822F5197B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0775" y="1835758"/>
            <a:ext cx="1152526" cy="1152526"/>
          </a:xfrm>
          <a:prstGeom prst="rect">
            <a:avLst/>
          </a:prstGeom>
        </p:spPr>
      </p:pic>
      <p:pic>
        <p:nvPicPr>
          <p:cNvPr id="10" name="Picture 9" descr="A close up of a sign&#10;&#10;Description automatically generated">
            <a:extLst>
              <a:ext uri="{FF2B5EF4-FFF2-40B4-BE49-F238E27FC236}">
                <a16:creationId xmlns:a16="http://schemas.microsoft.com/office/drawing/2014/main" id="{47C98C80-9527-4166-B6FD-300DF94B1B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13" name="Picture 12">
            <a:extLst>
              <a:ext uri="{FF2B5EF4-FFF2-40B4-BE49-F238E27FC236}">
                <a16:creationId xmlns:a16="http://schemas.microsoft.com/office/drawing/2014/main" id="{8BAEB94A-97BC-455A-9719-506CD5FC97E2}"/>
              </a:ext>
            </a:extLst>
          </p:cNvPr>
          <p:cNvPicPr>
            <a:picLocks noChangeAspect="1"/>
          </p:cNvPicPr>
          <p:nvPr/>
        </p:nvPicPr>
        <p:blipFill>
          <a:blip r:embed="rId10"/>
          <a:stretch>
            <a:fillRect/>
          </a:stretch>
        </p:blipFill>
        <p:spPr>
          <a:xfrm>
            <a:off x="0" y="5342704"/>
            <a:ext cx="1711354" cy="535798"/>
          </a:xfrm>
          <a:prstGeom prst="rect">
            <a:avLst/>
          </a:prstGeom>
        </p:spPr>
      </p:pic>
    </p:spTree>
    <p:extLst>
      <p:ext uri="{BB962C8B-B14F-4D97-AF65-F5344CB8AC3E}">
        <p14:creationId xmlns:p14="http://schemas.microsoft.com/office/powerpoint/2010/main" val="242711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hoto, sitting, green&#10;&#10;Description automatically generated">
            <a:extLst>
              <a:ext uri="{FF2B5EF4-FFF2-40B4-BE49-F238E27FC236}">
                <a16:creationId xmlns:a16="http://schemas.microsoft.com/office/drawing/2014/main" id="{863CAB46-8071-4536-A983-BD9DBF7647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86" t="5564" r="2435"/>
          <a:stretch/>
        </p:blipFill>
        <p:spPr>
          <a:xfrm>
            <a:off x="4560844" y="0"/>
            <a:ext cx="3826043" cy="4465582"/>
          </a:xfrm>
          <a:prstGeom prst="rect">
            <a:avLst/>
          </a:prstGeom>
        </p:spPr>
      </p:pic>
      <p:pic>
        <p:nvPicPr>
          <p:cNvPr id="27" name="Picture 26" descr="A picture containing water&#10;&#10;Description automatically generated">
            <a:extLst>
              <a:ext uri="{FF2B5EF4-FFF2-40B4-BE49-F238E27FC236}">
                <a16:creationId xmlns:a16="http://schemas.microsoft.com/office/drawing/2014/main" id="{97B74144-455E-4010-8DCC-14B38597EF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92"/>
          <a:stretch/>
        </p:blipFill>
        <p:spPr>
          <a:xfrm>
            <a:off x="8476632" y="0"/>
            <a:ext cx="3715368" cy="6858000"/>
          </a:xfrm>
          <a:prstGeom prst="rect">
            <a:avLst/>
          </a:prstGeom>
        </p:spPr>
      </p:pic>
      <p:pic>
        <p:nvPicPr>
          <p:cNvPr id="28" name="Picture 27">
            <a:extLst>
              <a:ext uri="{FF2B5EF4-FFF2-40B4-BE49-F238E27FC236}">
                <a16:creationId xmlns:a16="http://schemas.microsoft.com/office/drawing/2014/main" id="{CCECC2EF-81BE-4B31-B741-8316B41577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058" r="2257"/>
          <a:stretch/>
        </p:blipFill>
        <p:spPr>
          <a:xfrm>
            <a:off x="4560842" y="4465582"/>
            <a:ext cx="3826043" cy="2392418"/>
          </a:xfrm>
          <a:prstGeom prst="rect">
            <a:avLst/>
          </a:prstGeom>
        </p:spPr>
      </p:pic>
      <p:pic>
        <p:nvPicPr>
          <p:cNvPr id="29" name="Picture 28" descr="A picture containing water&#10;&#10;Description automatically generated">
            <a:extLst>
              <a:ext uri="{FF2B5EF4-FFF2-40B4-BE49-F238E27FC236}">
                <a16:creationId xmlns:a16="http://schemas.microsoft.com/office/drawing/2014/main" id="{27053DE0-8651-4674-9D34-CF7AE2BE2C0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7318" b="52845"/>
          <a:stretch/>
        </p:blipFill>
        <p:spPr>
          <a:xfrm>
            <a:off x="354410" y="1344811"/>
            <a:ext cx="2968900" cy="1222220"/>
          </a:xfrm>
          <a:prstGeom prst="rect">
            <a:avLst/>
          </a:prstGeom>
        </p:spPr>
      </p:pic>
      <p:sp>
        <p:nvSpPr>
          <p:cNvPr id="7" name="TextBox 6">
            <a:extLst>
              <a:ext uri="{FF2B5EF4-FFF2-40B4-BE49-F238E27FC236}">
                <a16:creationId xmlns:a16="http://schemas.microsoft.com/office/drawing/2014/main" id="{0AC2B0A4-76DB-4099-A83A-13C9CEB2D8E4}"/>
              </a:ext>
            </a:extLst>
          </p:cNvPr>
          <p:cNvSpPr txBox="1"/>
          <p:nvPr/>
        </p:nvSpPr>
        <p:spPr>
          <a:xfrm>
            <a:off x="0" y="2895922"/>
            <a:ext cx="4324463" cy="1569660"/>
          </a:xfrm>
          <a:prstGeom prst="rect">
            <a:avLst/>
          </a:prstGeom>
          <a:noFill/>
        </p:spPr>
        <p:txBody>
          <a:bodyPr wrap="square" rtlCol="0">
            <a:spAutoFit/>
          </a:bodyPr>
          <a:lstStyle/>
          <a:p>
            <a:pPr algn="ctr"/>
            <a:r>
              <a:rPr lang="en-CA" sz="4800" b="1" dirty="0">
                <a:solidFill>
                  <a:srgbClr val="FF0000"/>
                </a:solidFill>
              </a:rPr>
              <a:t>THANK </a:t>
            </a:r>
          </a:p>
          <a:p>
            <a:pPr algn="ctr"/>
            <a:r>
              <a:rPr lang="en-CA" sz="4800" b="1" dirty="0">
                <a:solidFill>
                  <a:srgbClr val="FF0000"/>
                </a:solidFill>
              </a:rPr>
              <a:t>YOU!</a:t>
            </a:r>
            <a:endParaRPr lang="en-CA" sz="4400" dirty="0"/>
          </a:p>
        </p:txBody>
      </p:sp>
      <p:pic>
        <p:nvPicPr>
          <p:cNvPr id="9" name="Picture 8" descr="A close up of a sign&#10;&#10;Description automatically generated">
            <a:extLst>
              <a:ext uri="{FF2B5EF4-FFF2-40B4-BE49-F238E27FC236}">
                <a16:creationId xmlns:a16="http://schemas.microsoft.com/office/drawing/2014/main" id="{6282B2B3-F2DA-438C-A893-7F3E97893D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410" y="238090"/>
            <a:ext cx="2434487" cy="1049534"/>
          </a:xfrm>
          <a:prstGeom prst="rect">
            <a:avLst/>
          </a:prstGeom>
        </p:spPr>
      </p:pic>
      <p:pic>
        <p:nvPicPr>
          <p:cNvPr id="4" name="Picture 3">
            <a:extLst>
              <a:ext uri="{FF2B5EF4-FFF2-40B4-BE49-F238E27FC236}">
                <a16:creationId xmlns:a16="http://schemas.microsoft.com/office/drawing/2014/main" id="{6EAC8A47-822D-467A-9755-1AD55FF205D3}"/>
              </a:ext>
            </a:extLst>
          </p:cNvPr>
          <p:cNvPicPr>
            <a:picLocks noChangeAspect="1"/>
          </p:cNvPicPr>
          <p:nvPr/>
        </p:nvPicPr>
        <p:blipFill>
          <a:blip r:embed="rId8"/>
          <a:stretch>
            <a:fillRect/>
          </a:stretch>
        </p:blipFill>
        <p:spPr>
          <a:xfrm>
            <a:off x="0" y="5342703"/>
            <a:ext cx="2038350" cy="638175"/>
          </a:xfrm>
          <a:prstGeom prst="rect">
            <a:avLst/>
          </a:prstGeom>
        </p:spPr>
      </p:pic>
    </p:spTree>
    <p:extLst>
      <p:ext uri="{BB962C8B-B14F-4D97-AF65-F5344CB8AC3E}">
        <p14:creationId xmlns:p14="http://schemas.microsoft.com/office/powerpoint/2010/main" val="23979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a:xfrm>
            <a:off x="240030" y="3734894"/>
            <a:ext cx="1404936" cy="323850"/>
          </a:xfrm>
        </p:spPr>
        <p:txBody>
          <a:bodyPr/>
          <a:lstStyle/>
          <a:p>
            <a:pPr algn="ctr"/>
            <a:fld id="{52326D77-2960-1A4A-B5CA-B95B3484A035}" type="slidenum">
              <a:rPr lang="en-CA" smtClean="0"/>
              <a:pPr algn="ctr"/>
              <a:t>3</a:t>
            </a:fld>
            <a:endParaRPr lang="en-CA" dirty="0"/>
          </a:p>
        </p:txBody>
      </p:sp>
      <p:sp>
        <p:nvSpPr>
          <p:cNvPr id="5" name="Titre 1">
            <a:extLst>
              <a:ext uri="{FF2B5EF4-FFF2-40B4-BE49-F238E27FC236}">
                <a16:creationId xmlns:a16="http://schemas.microsoft.com/office/drawing/2014/main" id="{87A6CD79-8BDA-4B39-9027-36B8FAA8BAB5}"/>
              </a:ext>
            </a:extLst>
          </p:cNvPr>
          <p:cNvSpPr txBox="1">
            <a:spLocks/>
          </p:cNvSpPr>
          <p:nvPr/>
        </p:nvSpPr>
        <p:spPr>
          <a:xfrm>
            <a:off x="2208214" y="620713"/>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latin typeface="Arial"/>
                <a:cs typeface="Arial"/>
              </a:rPr>
              <a:t>Housekeeping Items  </a:t>
            </a:r>
            <a:endParaRPr lang="en-CA" dirty="0">
              <a:latin typeface="Arial" panose="020B060402020202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5CE91E01-74D0-4C0C-B2B2-FABFA00BF4C3}"/>
              </a:ext>
            </a:extLst>
          </p:cNvPr>
          <p:cNvSpPr>
            <a:spLocks noGrp="1"/>
          </p:cNvSpPr>
          <p:nvPr>
            <p:ph sz="quarter" idx="13"/>
          </p:nvPr>
        </p:nvSpPr>
        <p:spPr>
          <a:xfrm>
            <a:off x="2208214" y="1297742"/>
            <a:ext cx="9607866" cy="5198153"/>
          </a:xfrm>
        </p:spPr>
        <p:txBody>
          <a:bodyPr vert="horz" lIns="91440" tIns="45720" rIns="91440" bIns="45720" rtlCol="0" anchor="t">
            <a:normAutofit/>
          </a:bodyPr>
          <a:lstStyle/>
          <a:p>
            <a:pPr marL="0" indent="0">
              <a:lnSpc>
                <a:spcPct val="120000"/>
              </a:lnSpc>
              <a:buNone/>
            </a:pPr>
            <a:r>
              <a:rPr lang="en-CA" b="1" dirty="0">
                <a:solidFill>
                  <a:schemeClr val="tx1"/>
                </a:solidFill>
                <a:latin typeface="Montserrat"/>
              </a:rPr>
              <a:t>1. Your mic will be automatically muted. </a:t>
            </a:r>
            <a:r>
              <a:rPr lang="en-CA" dirty="0">
                <a:solidFill>
                  <a:schemeClr val="tx1"/>
                </a:solidFill>
                <a:latin typeface="Montserrat"/>
              </a:rPr>
              <a:t>You can participate in the meeting by asking a question using the </a:t>
            </a:r>
            <a:r>
              <a:rPr lang="en-CA" b="1" dirty="0">
                <a:solidFill>
                  <a:schemeClr val="tx1"/>
                </a:solidFill>
                <a:latin typeface="Montserrat"/>
              </a:rPr>
              <a:t>Chat Function.</a:t>
            </a:r>
            <a:endParaRPr lang="en-CA" b="1" dirty="0">
              <a:solidFill>
                <a:schemeClr val="tx1"/>
              </a:solidFill>
            </a:endParaRPr>
          </a:p>
          <a:p>
            <a:pPr marL="0" indent="0">
              <a:lnSpc>
                <a:spcPct val="120000"/>
              </a:lnSpc>
              <a:buNone/>
            </a:pPr>
            <a:r>
              <a:rPr lang="en-CA" b="1" dirty="0">
                <a:latin typeface="Montserrat"/>
              </a:rPr>
              <a:t>2. </a:t>
            </a:r>
            <a:r>
              <a:rPr lang="en-CA" dirty="0">
                <a:latin typeface="Montserrat"/>
              </a:rPr>
              <a:t>You can also submit your questions or comments to the Town by email: </a:t>
            </a:r>
            <a:r>
              <a:rPr lang="en-CA" b="1" dirty="0">
                <a:latin typeface="Montserrat"/>
              </a:rPr>
              <a:t>opreview@townofws.ca. </a:t>
            </a:r>
            <a:endParaRPr lang="en-CA" b="1" dirty="0">
              <a:highlight>
                <a:srgbClr val="FFFF00"/>
              </a:highlight>
              <a:latin typeface="Montserrat"/>
            </a:endParaRPr>
          </a:p>
          <a:p>
            <a:pPr marL="0" indent="0">
              <a:lnSpc>
                <a:spcPct val="120000"/>
              </a:lnSpc>
              <a:buNone/>
            </a:pPr>
            <a:r>
              <a:rPr lang="en-CA" b="1" dirty="0">
                <a:latin typeface="Montserrat"/>
              </a:rPr>
              <a:t>3.  </a:t>
            </a:r>
            <a:r>
              <a:rPr lang="en-CA" dirty="0">
                <a:latin typeface="Montserrat"/>
              </a:rPr>
              <a:t>This presentation will be </a:t>
            </a:r>
            <a:r>
              <a:rPr lang="en-CA" b="1" dirty="0">
                <a:latin typeface="Montserrat"/>
              </a:rPr>
              <a:t>recorded. </a:t>
            </a:r>
          </a:p>
          <a:p>
            <a:pPr marL="0" indent="0">
              <a:lnSpc>
                <a:spcPct val="100000"/>
              </a:lnSpc>
              <a:buNone/>
            </a:pPr>
            <a:endParaRPr lang="en-CA" dirty="0">
              <a:latin typeface="Montserrat"/>
            </a:endParaRPr>
          </a:p>
          <a:p>
            <a:pPr marL="0" indent="0">
              <a:lnSpc>
                <a:spcPct val="100000"/>
              </a:lnSpc>
              <a:buNone/>
            </a:pPr>
            <a:endParaRPr lang="en-CA" dirty="0">
              <a:latin typeface="Montserrat"/>
            </a:endParaRPr>
          </a:p>
          <a:p>
            <a:pPr marL="0" indent="0">
              <a:lnSpc>
                <a:spcPct val="100000"/>
              </a:lnSpc>
              <a:buNone/>
            </a:pPr>
            <a:endParaRPr lang="en-CA" dirty="0">
              <a:latin typeface="Montserrat"/>
            </a:endParaRPr>
          </a:p>
        </p:txBody>
      </p:sp>
      <p:pic>
        <p:nvPicPr>
          <p:cNvPr id="10" name="Picture 9" descr="A close up of a sign&#10;&#10;Description automatically generated">
            <a:extLst>
              <a:ext uri="{FF2B5EF4-FFF2-40B4-BE49-F238E27FC236}">
                <a16:creationId xmlns:a16="http://schemas.microsoft.com/office/drawing/2014/main" id="{0A36F52F-BA9F-41EC-B935-9570F2E7F1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6" name="Picture 5">
            <a:extLst>
              <a:ext uri="{FF2B5EF4-FFF2-40B4-BE49-F238E27FC236}">
                <a16:creationId xmlns:a16="http://schemas.microsoft.com/office/drawing/2014/main" id="{12F1180C-3441-4E11-95F9-49BBC5B71C07}"/>
              </a:ext>
            </a:extLst>
          </p:cNvPr>
          <p:cNvPicPr>
            <a:picLocks noChangeAspect="1"/>
          </p:cNvPicPr>
          <p:nvPr/>
        </p:nvPicPr>
        <p:blipFill rotWithShape="1">
          <a:blip r:embed="rId4"/>
          <a:srcRect l="14833" t="45216" r="16000" b="42128"/>
          <a:stretch/>
        </p:blipFill>
        <p:spPr>
          <a:xfrm>
            <a:off x="2208213" y="4187212"/>
            <a:ext cx="9455467" cy="885366"/>
          </a:xfrm>
          <a:prstGeom prst="rect">
            <a:avLst/>
          </a:prstGeom>
        </p:spPr>
      </p:pic>
      <p:pic>
        <p:nvPicPr>
          <p:cNvPr id="7" name="Picture 6">
            <a:extLst>
              <a:ext uri="{FF2B5EF4-FFF2-40B4-BE49-F238E27FC236}">
                <a16:creationId xmlns:a16="http://schemas.microsoft.com/office/drawing/2014/main" id="{C2CA4420-744C-448C-8ABC-50F0E52FD6E6}"/>
              </a:ext>
            </a:extLst>
          </p:cNvPr>
          <p:cNvPicPr>
            <a:picLocks noChangeAspect="1"/>
          </p:cNvPicPr>
          <p:nvPr/>
        </p:nvPicPr>
        <p:blipFill>
          <a:blip r:embed="rId5"/>
          <a:stretch>
            <a:fillRect/>
          </a:stretch>
        </p:blipFill>
        <p:spPr>
          <a:xfrm>
            <a:off x="0" y="5342704"/>
            <a:ext cx="1711354" cy="535798"/>
          </a:xfrm>
          <a:prstGeom prst="rect">
            <a:avLst/>
          </a:prstGeom>
        </p:spPr>
      </p:pic>
    </p:spTree>
    <p:extLst>
      <p:ext uri="{BB962C8B-B14F-4D97-AF65-F5344CB8AC3E}">
        <p14:creationId xmlns:p14="http://schemas.microsoft.com/office/powerpoint/2010/main" val="125588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p:txBody>
          <a:bodyPr/>
          <a:lstStyle/>
          <a:p>
            <a:pPr algn="ctr"/>
            <a:fld id="{52326D77-2960-1A4A-B5CA-B95B3484A035}" type="slidenum">
              <a:rPr lang="en-CA" smtClean="0"/>
              <a:pPr algn="ctr"/>
              <a:t>4</a:t>
            </a:fld>
            <a:endParaRPr lang="en-CA" dirty="0"/>
          </a:p>
        </p:txBody>
      </p:sp>
      <p:sp>
        <p:nvSpPr>
          <p:cNvPr id="5" name="Titre 1">
            <a:extLst>
              <a:ext uri="{FF2B5EF4-FFF2-40B4-BE49-F238E27FC236}">
                <a16:creationId xmlns:a16="http://schemas.microsoft.com/office/drawing/2014/main" id="{87A6CD79-8BDA-4B39-9027-36B8FAA8BAB5}"/>
              </a:ext>
            </a:extLst>
          </p:cNvPr>
          <p:cNvSpPr txBox="1">
            <a:spLocks/>
          </p:cNvSpPr>
          <p:nvPr/>
        </p:nvSpPr>
        <p:spPr>
          <a:xfrm>
            <a:off x="2208214" y="867438"/>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latin typeface="Montserrat SemiBold" panose="00000700000000000000" pitchFamily="2" charset="0"/>
                <a:cs typeface="Arial"/>
              </a:rPr>
              <a:t>Agenda Overview</a:t>
            </a:r>
            <a:endParaRPr lang="en-CA" dirty="0">
              <a:latin typeface="Montserrat SemiBold" panose="00000700000000000000"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5CE91E01-74D0-4C0C-B2B2-FABFA00BF4C3}"/>
              </a:ext>
            </a:extLst>
          </p:cNvPr>
          <p:cNvSpPr>
            <a:spLocks noGrp="1"/>
          </p:cNvSpPr>
          <p:nvPr>
            <p:ph sz="quarter" idx="13"/>
          </p:nvPr>
        </p:nvSpPr>
        <p:spPr>
          <a:xfrm>
            <a:off x="2171342" y="1674471"/>
            <a:ext cx="9479552" cy="4233315"/>
          </a:xfrm>
        </p:spPr>
        <p:txBody>
          <a:bodyPr vert="horz" lIns="91440" tIns="45720" rIns="91440" bIns="45720" rtlCol="0" anchor="t">
            <a:normAutofit/>
          </a:bodyPr>
          <a:lstStyle/>
          <a:p>
            <a:pPr>
              <a:buFont typeface="Arial" panose="020B0604020202020204" pitchFamily="34" charset="0"/>
              <a:buChar char="•"/>
            </a:pPr>
            <a:r>
              <a:rPr lang="en-US" dirty="0">
                <a:highlight>
                  <a:srgbClr val="FFFFFF"/>
                </a:highlight>
                <a:latin typeface="Montserrat"/>
              </a:rPr>
              <a:t>Introductions </a:t>
            </a:r>
          </a:p>
          <a:p>
            <a:pPr>
              <a:buFont typeface="Arial" panose="020B0604020202020204" pitchFamily="34" charset="0"/>
              <a:buChar char="•"/>
            </a:pPr>
            <a:r>
              <a:rPr lang="en-US" dirty="0">
                <a:highlight>
                  <a:srgbClr val="FFFFFF"/>
                </a:highlight>
                <a:latin typeface="Montserrat"/>
              </a:rPr>
              <a:t>Status of Official Plan Review Program</a:t>
            </a:r>
          </a:p>
          <a:p>
            <a:pPr>
              <a:buFont typeface="Arial" panose="020B0604020202020204" pitchFamily="34" charset="0"/>
              <a:buChar char="•"/>
            </a:pPr>
            <a:r>
              <a:rPr lang="en-US" dirty="0">
                <a:highlight>
                  <a:srgbClr val="FFFFFF"/>
                </a:highlight>
                <a:latin typeface="Montserrat"/>
              </a:rPr>
              <a:t>Policy Directions Report and Key Policy Areas</a:t>
            </a:r>
          </a:p>
          <a:p>
            <a:pPr>
              <a:buFont typeface="Arial" panose="020B0604020202020204" pitchFamily="34" charset="0"/>
              <a:buChar char="•"/>
            </a:pPr>
            <a:r>
              <a:rPr lang="en-US" dirty="0">
                <a:highlight>
                  <a:srgbClr val="FFFFFF"/>
                </a:highlight>
                <a:latin typeface="Montserrat"/>
              </a:rPr>
              <a:t>Upcoming Deliverables and Next Steps</a:t>
            </a:r>
          </a:p>
          <a:p>
            <a:pPr>
              <a:buFont typeface="Arial" panose="020B0604020202020204" pitchFamily="34" charset="0"/>
              <a:buChar char="•"/>
            </a:pPr>
            <a:r>
              <a:rPr lang="en-US" dirty="0">
                <a:highlight>
                  <a:srgbClr val="FFFFFF"/>
                </a:highlight>
                <a:latin typeface="Montserrat"/>
              </a:rPr>
              <a:t>Questions &amp; Answers Session</a:t>
            </a:r>
          </a:p>
        </p:txBody>
      </p:sp>
      <p:pic>
        <p:nvPicPr>
          <p:cNvPr id="6" name="Picture 5" descr="A close up of a sign&#10;&#10;Description automatically generated">
            <a:extLst>
              <a:ext uri="{FF2B5EF4-FFF2-40B4-BE49-F238E27FC236}">
                <a16:creationId xmlns:a16="http://schemas.microsoft.com/office/drawing/2014/main" id="{7D1BFAE5-7192-4254-8F18-AF9E0AF943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7" name="Picture 6">
            <a:extLst>
              <a:ext uri="{FF2B5EF4-FFF2-40B4-BE49-F238E27FC236}">
                <a16:creationId xmlns:a16="http://schemas.microsoft.com/office/drawing/2014/main" id="{1DB468FF-EF49-49C2-8DF7-EED5955C6B26}"/>
              </a:ext>
            </a:extLst>
          </p:cNvPr>
          <p:cNvPicPr>
            <a:picLocks noChangeAspect="1"/>
          </p:cNvPicPr>
          <p:nvPr/>
        </p:nvPicPr>
        <p:blipFill>
          <a:blip r:embed="rId4"/>
          <a:stretch>
            <a:fillRect/>
          </a:stretch>
        </p:blipFill>
        <p:spPr>
          <a:xfrm>
            <a:off x="0" y="5342704"/>
            <a:ext cx="1711354" cy="535798"/>
          </a:xfrm>
          <a:prstGeom prst="rect">
            <a:avLst/>
          </a:prstGeom>
        </p:spPr>
      </p:pic>
    </p:spTree>
    <p:extLst>
      <p:ext uri="{BB962C8B-B14F-4D97-AF65-F5344CB8AC3E}">
        <p14:creationId xmlns:p14="http://schemas.microsoft.com/office/powerpoint/2010/main" val="24578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p:txBody>
          <a:bodyPr/>
          <a:lstStyle/>
          <a:p>
            <a:pPr algn="ctr"/>
            <a:fld id="{52326D77-2960-1A4A-B5CA-B95B3484A035}" type="slidenum">
              <a:rPr lang="en-CA" smtClean="0"/>
              <a:pPr algn="ctr"/>
              <a:t>5</a:t>
            </a:fld>
            <a:endParaRPr lang="en-CA" dirty="0"/>
          </a:p>
        </p:txBody>
      </p:sp>
      <p:sp>
        <p:nvSpPr>
          <p:cNvPr id="5" name="Titre 1">
            <a:extLst>
              <a:ext uri="{FF2B5EF4-FFF2-40B4-BE49-F238E27FC236}">
                <a16:creationId xmlns:a16="http://schemas.microsoft.com/office/drawing/2014/main" id="{87A6CD79-8BDA-4B39-9027-36B8FAA8BAB5}"/>
              </a:ext>
            </a:extLst>
          </p:cNvPr>
          <p:cNvSpPr txBox="1">
            <a:spLocks/>
          </p:cNvSpPr>
          <p:nvPr/>
        </p:nvSpPr>
        <p:spPr>
          <a:xfrm>
            <a:off x="2171341" y="681805"/>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latin typeface="Montserrat SemiBold" panose="00000700000000000000" pitchFamily="2" charset="0"/>
                <a:cs typeface="Arial"/>
              </a:rPr>
              <a:t>Session Purpose and Objectives</a:t>
            </a:r>
            <a:endParaRPr lang="en-CA" dirty="0">
              <a:latin typeface="Montserrat SemiBold" panose="00000700000000000000" pitchFamily="2" charset="0"/>
              <a:cs typeface="Arial" panose="020B0604020202020204" pitchFamily="34" charset="0"/>
            </a:endParaRPr>
          </a:p>
        </p:txBody>
      </p:sp>
      <p:sp>
        <p:nvSpPr>
          <p:cNvPr id="2" name="Content Placeholder 3">
            <a:extLst>
              <a:ext uri="{FF2B5EF4-FFF2-40B4-BE49-F238E27FC236}">
                <a16:creationId xmlns:a16="http://schemas.microsoft.com/office/drawing/2014/main" id="{5CE91E01-74D0-4C0C-B2B2-FABFA00BF4C3}"/>
              </a:ext>
            </a:extLst>
          </p:cNvPr>
          <p:cNvSpPr>
            <a:spLocks noGrp="1"/>
          </p:cNvSpPr>
          <p:nvPr>
            <p:ph sz="quarter" idx="13"/>
          </p:nvPr>
        </p:nvSpPr>
        <p:spPr>
          <a:xfrm>
            <a:off x="2171341" y="1427747"/>
            <a:ext cx="9024483" cy="4748448"/>
          </a:xfrm>
        </p:spPr>
        <p:txBody>
          <a:bodyPr vert="horz" lIns="91440" tIns="45720" rIns="91440" bIns="45720" rtlCol="0" anchor="t">
            <a:normAutofit lnSpcReduction="10000"/>
          </a:bodyPr>
          <a:lstStyle/>
          <a:p>
            <a:pPr marL="0" indent="0" algn="just">
              <a:buNone/>
            </a:pPr>
            <a:r>
              <a:rPr lang="en-US" b="1" dirty="0">
                <a:latin typeface="Montserrat"/>
              </a:rPr>
              <a:t>Purpose:</a:t>
            </a:r>
          </a:p>
          <a:p>
            <a:pPr algn="just">
              <a:buFont typeface="Arial" panose="020B0604020202020204" pitchFamily="34" charset="0"/>
              <a:buChar char="•"/>
            </a:pPr>
            <a:r>
              <a:rPr lang="en-US" sz="2000" dirty="0">
                <a:latin typeface="Montserrat"/>
              </a:rPr>
              <a:t>To provide a status update of the Official Plan Review project, an overview of policy directions and key policy areas, engagement events held to date, and provide information on how to further participate in the Official Plan Review process. </a:t>
            </a:r>
          </a:p>
          <a:p>
            <a:pPr marL="0" indent="0" algn="just">
              <a:buNone/>
            </a:pPr>
            <a:endParaRPr lang="en-US" sz="2000" b="1" dirty="0">
              <a:latin typeface="Montserrat"/>
            </a:endParaRPr>
          </a:p>
          <a:p>
            <a:pPr marL="0" indent="0" algn="just">
              <a:buNone/>
            </a:pPr>
            <a:r>
              <a:rPr lang="en-US" b="1" dirty="0"/>
              <a:t>Objectives:</a:t>
            </a:r>
          </a:p>
          <a:p>
            <a:pPr algn="just">
              <a:buFont typeface="Arial" panose="020B0604020202020204" pitchFamily="34" charset="0"/>
              <a:buChar char="•"/>
            </a:pPr>
            <a:r>
              <a:rPr lang="en-US" sz="2000" dirty="0"/>
              <a:t>To identify opportunities as they relate to growth management and economic development, complete communities, planning for the natural environment and planning administration, implementation and interpretation matters.</a:t>
            </a:r>
          </a:p>
          <a:p>
            <a:pPr>
              <a:buFont typeface="Arial" panose="020B0604020202020204" pitchFamily="34" charset="0"/>
              <a:buChar char="•"/>
            </a:pPr>
            <a:r>
              <a:rPr lang="en-CA" sz="2000" dirty="0"/>
              <a:t>To provide an overview of draft Policy Directions Report.</a:t>
            </a:r>
          </a:p>
          <a:p>
            <a:pPr>
              <a:buFont typeface="Arial" panose="020B0604020202020204" pitchFamily="34" charset="0"/>
              <a:buChar char="•"/>
            </a:pPr>
            <a:r>
              <a:rPr lang="en-CA" sz="2000" dirty="0"/>
              <a:t>To provide information regarding the approach to developing policy directions and the new Town Official Plan.</a:t>
            </a:r>
          </a:p>
        </p:txBody>
      </p:sp>
      <p:pic>
        <p:nvPicPr>
          <p:cNvPr id="6" name="Picture 5" descr="A close up of a sign&#10;&#10;Description automatically generated">
            <a:extLst>
              <a:ext uri="{FF2B5EF4-FFF2-40B4-BE49-F238E27FC236}">
                <a16:creationId xmlns:a16="http://schemas.microsoft.com/office/drawing/2014/main" id="{7230E8B5-1AC3-467D-8DC5-F68F5EDD8C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pic>
        <p:nvPicPr>
          <p:cNvPr id="8" name="Picture 7">
            <a:extLst>
              <a:ext uri="{FF2B5EF4-FFF2-40B4-BE49-F238E27FC236}">
                <a16:creationId xmlns:a16="http://schemas.microsoft.com/office/drawing/2014/main" id="{BACE3623-FC1F-4547-86CE-C2AF33E7C573}"/>
              </a:ext>
            </a:extLst>
          </p:cNvPr>
          <p:cNvPicPr>
            <a:picLocks noChangeAspect="1"/>
          </p:cNvPicPr>
          <p:nvPr/>
        </p:nvPicPr>
        <p:blipFill>
          <a:blip r:embed="rId4"/>
          <a:stretch>
            <a:fillRect/>
          </a:stretch>
        </p:blipFill>
        <p:spPr>
          <a:xfrm>
            <a:off x="0" y="5342704"/>
            <a:ext cx="1711354" cy="535798"/>
          </a:xfrm>
          <a:prstGeom prst="rect">
            <a:avLst/>
          </a:prstGeom>
        </p:spPr>
      </p:pic>
    </p:spTree>
    <p:extLst>
      <p:ext uri="{BB962C8B-B14F-4D97-AF65-F5344CB8AC3E}">
        <p14:creationId xmlns:p14="http://schemas.microsoft.com/office/powerpoint/2010/main" val="90060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D4DDA1A7-5035-4F0D-9711-A17DA212B780}"/>
              </a:ext>
            </a:extLst>
          </p:cNvPr>
          <p:cNvSpPr txBox="1">
            <a:spLocks/>
          </p:cNvSpPr>
          <p:nvPr/>
        </p:nvSpPr>
        <p:spPr>
          <a:xfrm>
            <a:off x="1711354" y="0"/>
            <a:ext cx="10480646" cy="6895750"/>
          </a:xfrm>
          <a:prstGeom prst="rect">
            <a:avLst/>
          </a:prstGeom>
          <a:solidFill>
            <a:srgbClr val="6AA290"/>
          </a:solidFill>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endParaRPr lang="en-CA" dirty="0">
              <a:highlight>
                <a:srgbClr val="FFFF00"/>
              </a:highlight>
            </a:endParaRPr>
          </a:p>
        </p:txBody>
      </p:sp>
      <p:sp>
        <p:nvSpPr>
          <p:cNvPr id="5" name="Title 4">
            <a:extLst>
              <a:ext uri="{FF2B5EF4-FFF2-40B4-BE49-F238E27FC236}">
                <a16:creationId xmlns:a16="http://schemas.microsoft.com/office/drawing/2014/main" id="{9F5BD5D4-7ADA-457C-AC90-68F4246B87BA}"/>
              </a:ext>
            </a:extLst>
          </p:cNvPr>
          <p:cNvSpPr>
            <a:spLocks noGrp="1"/>
          </p:cNvSpPr>
          <p:nvPr>
            <p:ph type="ctrTitle"/>
          </p:nvPr>
        </p:nvSpPr>
        <p:spPr/>
        <p:txBody>
          <a:bodyPr/>
          <a:lstStyle/>
          <a:p>
            <a:r>
              <a:rPr lang="en-CA" b="1" dirty="0">
                <a:latin typeface="Montserrat"/>
              </a:rPr>
              <a:t>Status of Official Plan Review Program</a:t>
            </a:r>
            <a:endParaRPr lang="en-CA" b="1" dirty="0"/>
          </a:p>
        </p:txBody>
      </p:sp>
      <p:sp>
        <p:nvSpPr>
          <p:cNvPr id="3" name="Slide Number Placeholder 2">
            <a:extLst>
              <a:ext uri="{FF2B5EF4-FFF2-40B4-BE49-F238E27FC236}">
                <a16:creationId xmlns:a16="http://schemas.microsoft.com/office/drawing/2014/main" id="{50B49F48-254D-4711-B237-09B9038DE138}"/>
              </a:ext>
            </a:extLst>
          </p:cNvPr>
          <p:cNvSpPr>
            <a:spLocks noGrp="1"/>
          </p:cNvSpPr>
          <p:nvPr>
            <p:ph type="sldNum" sz="quarter" idx="4294967295"/>
          </p:nvPr>
        </p:nvSpPr>
        <p:spPr>
          <a:xfrm>
            <a:off x="195262" y="3429000"/>
            <a:ext cx="1404938" cy="323850"/>
          </a:xfrm>
        </p:spPr>
        <p:txBody>
          <a:bodyPr/>
          <a:lstStyle/>
          <a:p>
            <a:pPr algn="ctr"/>
            <a:fld id="{52326D77-2960-1A4A-B5CA-B95B3484A035}" type="slidenum">
              <a:rPr lang="en-CA" smtClean="0"/>
              <a:pPr algn="ctr"/>
              <a:t>6</a:t>
            </a:fld>
            <a:endParaRPr lang="en-CA" dirty="0"/>
          </a:p>
        </p:txBody>
      </p:sp>
      <p:pic>
        <p:nvPicPr>
          <p:cNvPr id="4" name="Picture 3" descr="A close up of a sign&#10;&#10;Description automatically generated">
            <a:extLst>
              <a:ext uri="{FF2B5EF4-FFF2-40B4-BE49-F238E27FC236}">
                <a16:creationId xmlns:a16="http://schemas.microsoft.com/office/drawing/2014/main" id="{BF47482B-E40D-453B-B989-518F13EC51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073" y="4670721"/>
            <a:ext cx="1200865" cy="517706"/>
          </a:xfrm>
          <a:prstGeom prst="rect">
            <a:avLst/>
          </a:prstGeom>
        </p:spPr>
      </p:pic>
      <p:pic>
        <p:nvPicPr>
          <p:cNvPr id="7" name="Picture 6">
            <a:extLst>
              <a:ext uri="{FF2B5EF4-FFF2-40B4-BE49-F238E27FC236}">
                <a16:creationId xmlns:a16="http://schemas.microsoft.com/office/drawing/2014/main" id="{69C657E9-C0A2-4CD4-9276-D63ACE617049}"/>
              </a:ext>
            </a:extLst>
          </p:cNvPr>
          <p:cNvPicPr>
            <a:picLocks noChangeAspect="1"/>
          </p:cNvPicPr>
          <p:nvPr/>
        </p:nvPicPr>
        <p:blipFill>
          <a:blip r:embed="rId4"/>
          <a:stretch>
            <a:fillRect/>
          </a:stretch>
        </p:blipFill>
        <p:spPr>
          <a:xfrm>
            <a:off x="0" y="5342704"/>
            <a:ext cx="1711354" cy="535798"/>
          </a:xfrm>
          <a:prstGeom prst="rect">
            <a:avLst/>
          </a:prstGeom>
        </p:spPr>
      </p:pic>
    </p:spTree>
    <p:extLst>
      <p:ext uri="{BB962C8B-B14F-4D97-AF65-F5344CB8AC3E}">
        <p14:creationId xmlns:p14="http://schemas.microsoft.com/office/powerpoint/2010/main" val="415268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DD5BBE-53A9-4C97-A957-5595900482D2}"/>
              </a:ext>
            </a:extLst>
          </p:cNvPr>
          <p:cNvSpPr>
            <a:spLocks noGrp="1"/>
          </p:cNvSpPr>
          <p:nvPr>
            <p:ph type="sldNum" sz="quarter" idx="12"/>
          </p:nvPr>
        </p:nvSpPr>
        <p:spPr/>
        <p:txBody>
          <a:bodyPr/>
          <a:lstStyle/>
          <a:p>
            <a:pPr algn="ctr"/>
            <a:fld id="{52326D77-2960-1A4A-B5CA-B95B3484A035}" type="slidenum">
              <a:rPr lang="en-CA" smtClean="0"/>
              <a:pPr algn="ctr"/>
              <a:t>7</a:t>
            </a:fld>
            <a:endParaRPr lang="en-CA" dirty="0"/>
          </a:p>
        </p:txBody>
      </p:sp>
      <p:sp>
        <p:nvSpPr>
          <p:cNvPr id="5" name="Titre 1">
            <a:extLst>
              <a:ext uri="{FF2B5EF4-FFF2-40B4-BE49-F238E27FC236}">
                <a16:creationId xmlns:a16="http://schemas.microsoft.com/office/drawing/2014/main" id="{C1900CC6-0ED3-4287-A147-903B3DCC434E}"/>
              </a:ext>
            </a:extLst>
          </p:cNvPr>
          <p:cNvSpPr txBox="1">
            <a:spLocks/>
          </p:cNvSpPr>
          <p:nvPr/>
        </p:nvSpPr>
        <p:spPr>
          <a:xfrm>
            <a:off x="1770927" y="176923"/>
            <a:ext cx="9251949" cy="11525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solidFill>
                  <a:schemeClr val="accent1"/>
                </a:solidFill>
              </a:rPr>
              <a:t>Project Deliverables and Work Program</a:t>
            </a:r>
          </a:p>
        </p:txBody>
      </p:sp>
      <p:sp>
        <p:nvSpPr>
          <p:cNvPr id="8" name="Rectangle 7">
            <a:extLst>
              <a:ext uri="{FF2B5EF4-FFF2-40B4-BE49-F238E27FC236}">
                <a16:creationId xmlns:a16="http://schemas.microsoft.com/office/drawing/2014/main" id="{505082A1-0AD9-462C-9AB1-CDC765A514C6}"/>
              </a:ext>
            </a:extLst>
          </p:cNvPr>
          <p:cNvSpPr/>
          <p:nvPr/>
        </p:nvSpPr>
        <p:spPr>
          <a:xfrm>
            <a:off x="1531888" y="1329451"/>
            <a:ext cx="1785102" cy="461665"/>
          </a:xfrm>
          <a:prstGeom prst="rect">
            <a:avLst/>
          </a:prstGeom>
          <a:noFill/>
        </p:spPr>
        <p:txBody>
          <a:bodyPr wrap="square" lIns="91440" tIns="45720" rIns="91440" bIns="45720">
            <a:spAutoFit/>
          </a:bodyPr>
          <a:lstStyle/>
          <a:p>
            <a:pPr algn="ctr"/>
            <a:r>
              <a:rPr lang="en-US" sz="2400" b="1" kern="1400" dirty="0">
                <a:solidFill>
                  <a:schemeClr val="tx1">
                    <a:lumMod val="50000"/>
                    <a:lumOff val="50000"/>
                  </a:schemeClr>
                </a:solidFill>
                <a:latin typeface="Montserrat" panose="00000500000000000000" pitchFamily="2" charset="0"/>
                <a:ea typeface="Malgun Gothic" panose="020B0503020000020004" pitchFamily="34" charset="-127"/>
              </a:rPr>
              <a:t>Phase 1</a:t>
            </a:r>
          </a:p>
        </p:txBody>
      </p:sp>
      <p:sp>
        <p:nvSpPr>
          <p:cNvPr id="9" name="TextBox 8">
            <a:extLst>
              <a:ext uri="{FF2B5EF4-FFF2-40B4-BE49-F238E27FC236}">
                <a16:creationId xmlns:a16="http://schemas.microsoft.com/office/drawing/2014/main" id="{E8A571EB-F21C-4770-AFC9-6BE23C98AFB1}"/>
              </a:ext>
            </a:extLst>
          </p:cNvPr>
          <p:cNvSpPr txBox="1"/>
          <p:nvPr/>
        </p:nvSpPr>
        <p:spPr>
          <a:xfrm>
            <a:off x="1770927" y="1878113"/>
            <a:ext cx="2365064" cy="2985433"/>
          </a:xfrm>
          <a:prstGeom prst="rect">
            <a:avLst/>
          </a:prstGeom>
          <a:noFill/>
          <a:ln>
            <a:solidFill>
              <a:schemeClr val="bg2">
                <a:lumMod val="75000"/>
              </a:schemeClr>
            </a:solidFill>
          </a:ln>
        </p:spPr>
        <p:txBody>
          <a:bodyPr wrap="square" rtlCol="0">
            <a:spAutoFit/>
          </a:bodyPr>
          <a:lstStyle/>
          <a:p>
            <a:pPr algn="ctr"/>
            <a:r>
              <a:rPr lang="en-US" sz="1600" dirty="0">
                <a:solidFill>
                  <a:schemeClr val="accent1"/>
                </a:solidFill>
                <a:latin typeface="Montserrat SemiBold" panose="00000700000000000000" pitchFamily="2" charset="0"/>
              </a:rPr>
              <a:t>Visioning and Consultation</a:t>
            </a:r>
            <a:endParaRPr lang="en-US" sz="1600" b="1" dirty="0">
              <a:solidFill>
                <a:schemeClr val="accent1"/>
              </a:solidFill>
              <a:latin typeface="Montserrat SemiBold" panose="00000700000000000000" pitchFamily="2" charset="0"/>
            </a:endParaRPr>
          </a:p>
          <a:p>
            <a:endParaRPr lang="en-US" sz="1600" dirty="0">
              <a:latin typeface="Montserrat" panose="00000500000000000000" pitchFamily="2" charset="0"/>
            </a:endParaRPr>
          </a:p>
          <a:p>
            <a:pPr marL="342900" indent="-342900">
              <a:buFont typeface="Arial" panose="020B0604020202020204" pitchFamily="34" charset="0"/>
              <a:buChar char="•"/>
            </a:pPr>
            <a:r>
              <a:rPr lang="en-US" sz="1400" dirty="0">
                <a:latin typeface="Montserrat" panose="00000500000000000000" pitchFamily="2" charset="0"/>
              </a:rPr>
              <a:t>Communications Plan</a:t>
            </a:r>
          </a:p>
          <a:p>
            <a:pPr marL="342900" indent="-342900">
              <a:buFont typeface="Arial" panose="020B0604020202020204" pitchFamily="34" charset="0"/>
              <a:buChar char="•"/>
            </a:pPr>
            <a:r>
              <a:rPr lang="en-US" sz="1400" dirty="0">
                <a:latin typeface="Montserrat" panose="00000500000000000000" pitchFamily="2" charset="0"/>
              </a:rPr>
              <a:t>Introductory Project Committee Meetings (TAC/SC/SAC) </a:t>
            </a:r>
          </a:p>
          <a:p>
            <a:pPr marL="342900" indent="-342900">
              <a:buFont typeface="Arial" panose="020B0604020202020204" pitchFamily="34" charset="0"/>
              <a:buChar char="•"/>
            </a:pPr>
            <a:r>
              <a:rPr lang="en-US" sz="1400" dirty="0">
                <a:latin typeface="Montserrat" panose="00000500000000000000" pitchFamily="2" charset="0"/>
              </a:rPr>
              <a:t>Initial Open House  </a:t>
            </a:r>
          </a:p>
          <a:p>
            <a:pPr marL="342900" indent="-342900">
              <a:buFont typeface="Arial" panose="020B0604020202020204" pitchFamily="34" charset="0"/>
              <a:buChar char="•"/>
            </a:pPr>
            <a:r>
              <a:rPr lang="en-US" sz="1400" dirty="0">
                <a:latin typeface="Montserrat" panose="00000500000000000000" pitchFamily="2" charset="0"/>
              </a:rPr>
              <a:t>Community Visioning Workshop</a:t>
            </a:r>
          </a:p>
          <a:p>
            <a:pPr marL="342900" indent="-342900">
              <a:buFont typeface="Arial" panose="020B0604020202020204" pitchFamily="34" charset="0"/>
              <a:buChar char="•"/>
            </a:pPr>
            <a:r>
              <a:rPr lang="en-US" sz="1400" dirty="0">
                <a:latin typeface="Montserrat" panose="00000500000000000000" pitchFamily="2" charset="0"/>
              </a:rPr>
              <a:t>Visioning Report</a:t>
            </a:r>
          </a:p>
        </p:txBody>
      </p:sp>
      <p:sp>
        <p:nvSpPr>
          <p:cNvPr id="10" name="Rectangle 9">
            <a:extLst>
              <a:ext uri="{FF2B5EF4-FFF2-40B4-BE49-F238E27FC236}">
                <a16:creationId xmlns:a16="http://schemas.microsoft.com/office/drawing/2014/main" id="{6E123C07-6259-4597-9CD2-DA8785A4AEEC}"/>
              </a:ext>
            </a:extLst>
          </p:cNvPr>
          <p:cNvSpPr/>
          <p:nvPr/>
        </p:nvSpPr>
        <p:spPr>
          <a:xfrm>
            <a:off x="4525136" y="1316741"/>
            <a:ext cx="1386918" cy="461665"/>
          </a:xfrm>
          <a:prstGeom prst="rect">
            <a:avLst/>
          </a:prstGeom>
          <a:noFill/>
        </p:spPr>
        <p:txBody>
          <a:bodyPr wrap="none" lIns="91440" tIns="45720" rIns="91440" bIns="45720">
            <a:spAutoFit/>
          </a:bodyPr>
          <a:lstStyle/>
          <a:p>
            <a:pPr algn="ctr"/>
            <a:r>
              <a:rPr lang="en-US" sz="2400" b="1" kern="1400" dirty="0">
                <a:solidFill>
                  <a:schemeClr val="tx1">
                    <a:lumMod val="50000"/>
                    <a:lumOff val="50000"/>
                  </a:schemeClr>
                </a:solidFill>
                <a:latin typeface="Montserrat" panose="00000500000000000000" pitchFamily="2" charset="0"/>
                <a:ea typeface="Malgun Gothic" panose="020B0503020000020004" pitchFamily="34" charset="-127"/>
              </a:rPr>
              <a:t>Phase 2</a:t>
            </a:r>
          </a:p>
        </p:txBody>
      </p:sp>
      <p:sp>
        <p:nvSpPr>
          <p:cNvPr id="11" name="TextBox 10">
            <a:extLst>
              <a:ext uri="{FF2B5EF4-FFF2-40B4-BE49-F238E27FC236}">
                <a16:creationId xmlns:a16="http://schemas.microsoft.com/office/drawing/2014/main" id="{2D891F81-1DE6-44EC-B737-16A6A7F2DB26}"/>
              </a:ext>
            </a:extLst>
          </p:cNvPr>
          <p:cNvSpPr txBox="1"/>
          <p:nvPr/>
        </p:nvSpPr>
        <p:spPr>
          <a:xfrm>
            <a:off x="4280784" y="1877238"/>
            <a:ext cx="2515916" cy="2585323"/>
          </a:xfrm>
          <a:prstGeom prst="rect">
            <a:avLst/>
          </a:prstGeom>
          <a:noFill/>
          <a:ln>
            <a:solidFill>
              <a:schemeClr val="bg2">
                <a:lumMod val="75000"/>
              </a:schemeClr>
            </a:solidFill>
          </a:ln>
        </p:spPr>
        <p:txBody>
          <a:bodyPr wrap="square" rtlCol="0">
            <a:spAutoFit/>
          </a:bodyPr>
          <a:lstStyle/>
          <a:p>
            <a:pPr algn="ctr"/>
            <a:r>
              <a:rPr lang="en-US" sz="1600" dirty="0">
                <a:solidFill>
                  <a:schemeClr val="accent1"/>
                </a:solidFill>
                <a:latin typeface="Montserrat SemiBold" panose="00000700000000000000" pitchFamily="2" charset="0"/>
              </a:rPr>
              <a:t>Background Studies and Discussion Papers</a:t>
            </a:r>
            <a:endParaRPr lang="en-US" sz="1600" b="1" dirty="0">
              <a:solidFill>
                <a:schemeClr val="accent1"/>
              </a:solidFill>
              <a:latin typeface="Montserrat SemiBold" panose="00000700000000000000" pitchFamily="2" charset="0"/>
            </a:endParaRPr>
          </a:p>
          <a:p>
            <a:endParaRPr lang="en-US" sz="1600" dirty="0">
              <a:latin typeface="Montserrat" panose="00000500000000000000" pitchFamily="2" charset="0"/>
            </a:endParaRPr>
          </a:p>
          <a:p>
            <a:pPr marL="342900" indent="-342900">
              <a:buFont typeface="Arial" panose="020B0604020202020204" pitchFamily="34" charset="0"/>
              <a:buChar char="•"/>
            </a:pPr>
            <a:r>
              <a:rPr lang="en-US" sz="1400" dirty="0">
                <a:latin typeface="Montserrat" panose="00000500000000000000" pitchFamily="2" charset="0"/>
              </a:rPr>
              <a:t>Data Collection</a:t>
            </a:r>
          </a:p>
          <a:p>
            <a:pPr marL="342900" indent="-342900">
              <a:buFont typeface="Arial" panose="020B0604020202020204" pitchFamily="34" charset="0"/>
              <a:buChar char="•"/>
            </a:pPr>
            <a:r>
              <a:rPr lang="en-US" sz="1400" dirty="0">
                <a:latin typeface="Montserrat" panose="00000500000000000000" pitchFamily="2" charset="0"/>
              </a:rPr>
              <a:t>Discussion Papers</a:t>
            </a:r>
          </a:p>
          <a:p>
            <a:pPr marL="342900" indent="-342900">
              <a:buFont typeface="Arial" panose="020B0604020202020204" pitchFamily="34" charset="0"/>
              <a:buChar char="•"/>
            </a:pPr>
            <a:r>
              <a:rPr lang="en-US" sz="1400" dirty="0">
                <a:latin typeface="Montserrat" panose="00000500000000000000" pitchFamily="2" charset="0"/>
              </a:rPr>
              <a:t>Feedback from TAC/SC/SAC</a:t>
            </a:r>
          </a:p>
          <a:p>
            <a:pPr marL="342900" indent="-342900">
              <a:buFont typeface="Arial" panose="020B0604020202020204" pitchFamily="34" charset="0"/>
              <a:buChar char="•"/>
            </a:pPr>
            <a:r>
              <a:rPr lang="en-US" sz="1400" dirty="0">
                <a:latin typeface="Montserrat" panose="00000500000000000000" pitchFamily="2" charset="0"/>
              </a:rPr>
              <a:t>Second Public Open House and Council Meeting</a:t>
            </a:r>
          </a:p>
          <a:p>
            <a:endParaRPr lang="en-US" sz="1600" dirty="0">
              <a:latin typeface="Montserrat" panose="00000500000000000000" pitchFamily="2" charset="0"/>
            </a:endParaRPr>
          </a:p>
        </p:txBody>
      </p:sp>
      <p:sp>
        <p:nvSpPr>
          <p:cNvPr id="12" name="TextBox 11">
            <a:extLst>
              <a:ext uri="{FF2B5EF4-FFF2-40B4-BE49-F238E27FC236}">
                <a16:creationId xmlns:a16="http://schemas.microsoft.com/office/drawing/2014/main" id="{B53095E3-9EFF-4960-AD3C-1E148538B8FD}"/>
              </a:ext>
            </a:extLst>
          </p:cNvPr>
          <p:cNvSpPr txBox="1"/>
          <p:nvPr/>
        </p:nvSpPr>
        <p:spPr>
          <a:xfrm>
            <a:off x="6971186" y="1893349"/>
            <a:ext cx="2479541" cy="2523768"/>
          </a:xfrm>
          <a:prstGeom prst="rect">
            <a:avLst/>
          </a:prstGeom>
          <a:noFill/>
          <a:ln>
            <a:solidFill>
              <a:schemeClr val="bg2">
                <a:lumMod val="75000"/>
              </a:schemeClr>
            </a:solidFill>
          </a:ln>
        </p:spPr>
        <p:txBody>
          <a:bodyPr wrap="square" rtlCol="0">
            <a:spAutoFit/>
          </a:bodyPr>
          <a:lstStyle/>
          <a:p>
            <a:pPr algn="ctr"/>
            <a:r>
              <a:rPr lang="en-US" sz="1600" dirty="0">
                <a:solidFill>
                  <a:schemeClr val="accent1"/>
                </a:solidFill>
                <a:latin typeface="Montserrat SemiBold" panose="00000700000000000000" pitchFamily="2" charset="0"/>
              </a:rPr>
              <a:t>Policy Development       </a:t>
            </a:r>
          </a:p>
          <a:p>
            <a:endParaRPr lang="en-US" sz="1600" dirty="0">
              <a:solidFill>
                <a:schemeClr val="accent1"/>
              </a:solidFill>
              <a:latin typeface="Montserrat SemiBold" panose="00000700000000000000" pitchFamily="2" charset="0"/>
            </a:endParaRPr>
          </a:p>
          <a:p>
            <a:endParaRPr lang="en-US" sz="1400" dirty="0">
              <a:latin typeface="Montserrat" panose="00000500000000000000" pitchFamily="2" charset="0"/>
            </a:endParaRPr>
          </a:p>
          <a:p>
            <a:pPr marL="342900" indent="-342900">
              <a:buFont typeface="Arial" panose="020B0604020202020204" pitchFamily="34" charset="0"/>
              <a:buChar char="•"/>
            </a:pPr>
            <a:r>
              <a:rPr lang="en-US" sz="1400" dirty="0">
                <a:latin typeface="Montserrat" panose="00000500000000000000" pitchFamily="2" charset="0"/>
              </a:rPr>
              <a:t>Policy Direction Reports</a:t>
            </a:r>
          </a:p>
          <a:p>
            <a:pPr marL="342900" indent="-342900">
              <a:buFont typeface="Arial" panose="020B0604020202020204" pitchFamily="34" charset="0"/>
              <a:buChar char="•"/>
            </a:pPr>
            <a:r>
              <a:rPr lang="en-US" sz="1400" dirty="0">
                <a:latin typeface="Montserrat" panose="00000500000000000000" pitchFamily="2" charset="0"/>
              </a:rPr>
              <a:t>Feedback from TAC/SC/SAC</a:t>
            </a:r>
          </a:p>
          <a:p>
            <a:pPr marL="342900" indent="-342900">
              <a:buFont typeface="Arial" panose="020B0604020202020204" pitchFamily="34" charset="0"/>
              <a:buChar char="•"/>
            </a:pPr>
            <a:r>
              <a:rPr lang="en-US" sz="1400" dirty="0">
                <a:latin typeface="Montserrat" panose="00000500000000000000" pitchFamily="2" charset="0"/>
              </a:rPr>
              <a:t>Third Public Open House and Council presentation</a:t>
            </a:r>
          </a:p>
          <a:p>
            <a:pPr marL="342900" indent="-342900">
              <a:buFont typeface="Arial" panose="020B0604020202020204" pitchFamily="34" charset="0"/>
              <a:buChar char="•"/>
            </a:pPr>
            <a:r>
              <a:rPr lang="en-US" sz="1400" dirty="0">
                <a:latin typeface="Montserrat" panose="00000500000000000000" pitchFamily="2" charset="0"/>
              </a:rPr>
              <a:t>Draft Official Plan</a:t>
            </a:r>
            <a:endParaRPr lang="en-US" sz="1600" dirty="0">
              <a:latin typeface="Montserrat" panose="00000500000000000000" pitchFamily="2" charset="0"/>
            </a:endParaRPr>
          </a:p>
        </p:txBody>
      </p:sp>
      <p:sp>
        <p:nvSpPr>
          <p:cNvPr id="13" name="TextBox 12">
            <a:extLst>
              <a:ext uri="{FF2B5EF4-FFF2-40B4-BE49-F238E27FC236}">
                <a16:creationId xmlns:a16="http://schemas.microsoft.com/office/drawing/2014/main" id="{67E58554-1A7C-4423-B048-2635940AD762}"/>
              </a:ext>
            </a:extLst>
          </p:cNvPr>
          <p:cNvSpPr txBox="1"/>
          <p:nvPr/>
        </p:nvSpPr>
        <p:spPr>
          <a:xfrm>
            <a:off x="9622089" y="1882563"/>
            <a:ext cx="2400492" cy="2769989"/>
          </a:xfrm>
          <a:prstGeom prst="rect">
            <a:avLst/>
          </a:prstGeom>
          <a:noFill/>
          <a:ln>
            <a:solidFill>
              <a:schemeClr val="bg2">
                <a:lumMod val="75000"/>
              </a:schemeClr>
            </a:solidFill>
          </a:ln>
        </p:spPr>
        <p:txBody>
          <a:bodyPr wrap="square" rtlCol="0">
            <a:spAutoFit/>
          </a:bodyPr>
          <a:lstStyle/>
          <a:p>
            <a:pPr algn="ctr"/>
            <a:r>
              <a:rPr lang="en-US" sz="1600" dirty="0">
                <a:solidFill>
                  <a:schemeClr val="accent1"/>
                </a:solidFill>
                <a:latin typeface="Montserrat SemiBold" panose="00000700000000000000" pitchFamily="2" charset="0"/>
              </a:rPr>
              <a:t>Official Plan Amendment(s)</a:t>
            </a:r>
            <a:endParaRPr lang="en-US" sz="1600" b="1" dirty="0">
              <a:solidFill>
                <a:schemeClr val="accent1"/>
              </a:solidFill>
              <a:latin typeface="Montserrat SemiBold" panose="00000700000000000000" pitchFamily="2" charset="0"/>
            </a:endParaRPr>
          </a:p>
          <a:p>
            <a:endParaRPr lang="en-US" sz="1600" dirty="0">
              <a:latin typeface="Montserrat" panose="00000500000000000000" pitchFamily="2" charset="0"/>
            </a:endParaRPr>
          </a:p>
          <a:p>
            <a:pPr marL="342900" indent="-342900">
              <a:buFont typeface="Arial" panose="020B0604020202020204" pitchFamily="34" charset="0"/>
              <a:buChar char="•"/>
            </a:pPr>
            <a:r>
              <a:rPr lang="en-US" sz="1400" dirty="0">
                <a:latin typeface="Montserrat" panose="00000500000000000000" pitchFamily="2" charset="0"/>
              </a:rPr>
              <a:t>Final Official Plan</a:t>
            </a:r>
          </a:p>
          <a:p>
            <a:pPr marL="342900" indent="-342900">
              <a:buFont typeface="Arial" panose="020B0604020202020204" pitchFamily="34" charset="0"/>
              <a:buChar char="•"/>
            </a:pPr>
            <a:r>
              <a:rPr lang="en-US" sz="1400" dirty="0">
                <a:latin typeface="Montserrat" panose="00000500000000000000" pitchFamily="2" charset="0"/>
              </a:rPr>
              <a:t>Feedback from TAC/SC/SAC</a:t>
            </a:r>
          </a:p>
          <a:p>
            <a:pPr marL="342900" indent="-342900">
              <a:buFont typeface="Arial" panose="020B0604020202020204" pitchFamily="34" charset="0"/>
              <a:buChar char="•"/>
            </a:pPr>
            <a:r>
              <a:rPr lang="en-US" sz="1400" dirty="0">
                <a:latin typeface="Montserrat" panose="00000500000000000000" pitchFamily="2" charset="0"/>
              </a:rPr>
              <a:t>Final Public Open House and Public Meeting</a:t>
            </a:r>
          </a:p>
          <a:p>
            <a:pPr marL="342900" indent="-342900">
              <a:buFont typeface="Arial" panose="020B0604020202020204" pitchFamily="34" charset="0"/>
              <a:buChar char="•"/>
            </a:pPr>
            <a:r>
              <a:rPr lang="en-US" sz="1400" dirty="0">
                <a:latin typeface="Montserrat" panose="00000500000000000000" pitchFamily="2" charset="0"/>
              </a:rPr>
              <a:t>Council Adoption</a:t>
            </a:r>
          </a:p>
          <a:p>
            <a:pPr marL="342900" indent="-342900">
              <a:buFont typeface="Arial" panose="020B0604020202020204" pitchFamily="34" charset="0"/>
              <a:buChar char="•"/>
            </a:pPr>
            <a:r>
              <a:rPr lang="en-US" sz="1400" dirty="0">
                <a:latin typeface="Montserrat" panose="00000500000000000000" pitchFamily="2" charset="0"/>
              </a:rPr>
              <a:t>Submission to Region</a:t>
            </a:r>
          </a:p>
        </p:txBody>
      </p:sp>
      <p:sp>
        <p:nvSpPr>
          <p:cNvPr id="14" name="Rectangle 13">
            <a:extLst>
              <a:ext uri="{FF2B5EF4-FFF2-40B4-BE49-F238E27FC236}">
                <a16:creationId xmlns:a16="http://schemas.microsoft.com/office/drawing/2014/main" id="{69D0A03B-0B33-4D2E-83EA-CADE52099255}"/>
              </a:ext>
            </a:extLst>
          </p:cNvPr>
          <p:cNvSpPr/>
          <p:nvPr/>
        </p:nvSpPr>
        <p:spPr>
          <a:xfrm>
            <a:off x="7138438" y="1316740"/>
            <a:ext cx="1386918" cy="461665"/>
          </a:xfrm>
          <a:prstGeom prst="rect">
            <a:avLst/>
          </a:prstGeom>
          <a:noFill/>
        </p:spPr>
        <p:txBody>
          <a:bodyPr wrap="none" lIns="91440" tIns="45720" rIns="91440" bIns="45720">
            <a:spAutoFit/>
          </a:bodyPr>
          <a:lstStyle/>
          <a:p>
            <a:pPr algn="ctr"/>
            <a:r>
              <a:rPr lang="en-US" sz="2400" b="1" kern="1400" dirty="0">
                <a:solidFill>
                  <a:schemeClr val="tx1">
                    <a:lumMod val="50000"/>
                    <a:lumOff val="50000"/>
                  </a:schemeClr>
                </a:solidFill>
                <a:latin typeface="Montserrat" panose="00000500000000000000" pitchFamily="2" charset="0"/>
                <a:ea typeface="Malgun Gothic" panose="020B0503020000020004" pitchFamily="34" charset="-127"/>
              </a:rPr>
              <a:t>Phase 3</a:t>
            </a:r>
          </a:p>
        </p:txBody>
      </p:sp>
      <p:sp>
        <p:nvSpPr>
          <p:cNvPr id="15" name="Rectangle 14">
            <a:extLst>
              <a:ext uri="{FF2B5EF4-FFF2-40B4-BE49-F238E27FC236}">
                <a16:creationId xmlns:a16="http://schemas.microsoft.com/office/drawing/2014/main" id="{A508B1EB-ED9B-4E39-A9BD-0E5A14C81E62}"/>
              </a:ext>
            </a:extLst>
          </p:cNvPr>
          <p:cNvSpPr/>
          <p:nvPr/>
        </p:nvSpPr>
        <p:spPr>
          <a:xfrm>
            <a:off x="9654981" y="1329450"/>
            <a:ext cx="1388521" cy="461665"/>
          </a:xfrm>
          <a:prstGeom prst="rect">
            <a:avLst/>
          </a:prstGeom>
          <a:noFill/>
        </p:spPr>
        <p:txBody>
          <a:bodyPr wrap="none" lIns="91440" tIns="45720" rIns="91440" bIns="45720">
            <a:spAutoFit/>
          </a:bodyPr>
          <a:lstStyle/>
          <a:p>
            <a:pPr algn="ctr"/>
            <a:r>
              <a:rPr lang="en-US" sz="2400" b="1" kern="1400" dirty="0">
                <a:solidFill>
                  <a:schemeClr val="tx1">
                    <a:lumMod val="50000"/>
                    <a:lumOff val="50000"/>
                  </a:schemeClr>
                </a:solidFill>
                <a:latin typeface="Montserrat" panose="00000500000000000000" pitchFamily="2" charset="0"/>
                <a:ea typeface="Malgun Gothic" panose="020B0503020000020004" pitchFamily="34" charset="-127"/>
              </a:rPr>
              <a:t>Phase 4</a:t>
            </a:r>
          </a:p>
        </p:txBody>
      </p:sp>
      <p:grpSp>
        <p:nvGrpSpPr>
          <p:cNvPr id="16" name="Group 15">
            <a:extLst>
              <a:ext uri="{FF2B5EF4-FFF2-40B4-BE49-F238E27FC236}">
                <a16:creationId xmlns:a16="http://schemas.microsoft.com/office/drawing/2014/main" id="{94C59424-1CFC-42C2-BD28-6A6D17D427A0}"/>
              </a:ext>
            </a:extLst>
          </p:cNvPr>
          <p:cNvGrpSpPr/>
          <p:nvPr/>
        </p:nvGrpSpPr>
        <p:grpSpPr>
          <a:xfrm>
            <a:off x="3151459" y="1173443"/>
            <a:ext cx="673786" cy="673786"/>
            <a:chOff x="2685863" y="1591605"/>
            <a:chExt cx="673786" cy="673786"/>
          </a:xfrm>
        </p:grpSpPr>
        <p:sp>
          <p:nvSpPr>
            <p:cNvPr id="17" name="Oval 16">
              <a:extLst>
                <a:ext uri="{FF2B5EF4-FFF2-40B4-BE49-F238E27FC236}">
                  <a16:creationId xmlns:a16="http://schemas.microsoft.com/office/drawing/2014/main" id="{0AA04F38-2107-4C9A-AAE7-4F01E0A59EFA}"/>
                </a:ext>
              </a:extLst>
            </p:cNvPr>
            <p:cNvSpPr/>
            <p:nvPr/>
          </p:nvSpPr>
          <p:spPr>
            <a:xfrm>
              <a:off x="2685863" y="1591605"/>
              <a:ext cx="673786" cy="67378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8" name="Graphic 17" descr="Lightbulb and pencil">
              <a:extLst>
                <a:ext uri="{FF2B5EF4-FFF2-40B4-BE49-F238E27FC236}">
                  <a16:creationId xmlns:a16="http://schemas.microsoft.com/office/drawing/2014/main" id="{9FF5E968-C819-427B-8F95-BC7DD88E0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603" y="1678345"/>
              <a:ext cx="542698" cy="542698"/>
            </a:xfrm>
            <a:prstGeom prst="rect">
              <a:avLst/>
            </a:prstGeom>
          </p:spPr>
        </p:pic>
      </p:grpSp>
      <p:grpSp>
        <p:nvGrpSpPr>
          <p:cNvPr id="22" name="Group 21">
            <a:extLst>
              <a:ext uri="{FF2B5EF4-FFF2-40B4-BE49-F238E27FC236}">
                <a16:creationId xmlns:a16="http://schemas.microsoft.com/office/drawing/2014/main" id="{3369BC7B-F722-41E8-B40B-15E00410CBDE}"/>
              </a:ext>
            </a:extLst>
          </p:cNvPr>
          <p:cNvGrpSpPr/>
          <p:nvPr/>
        </p:nvGrpSpPr>
        <p:grpSpPr>
          <a:xfrm>
            <a:off x="8555501" y="1179651"/>
            <a:ext cx="673786" cy="673786"/>
            <a:chOff x="6469147" y="2461748"/>
            <a:chExt cx="673786" cy="673786"/>
          </a:xfrm>
        </p:grpSpPr>
        <p:sp>
          <p:nvSpPr>
            <p:cNvPr id="23" name="Oval 22">
              <a:extLst>
                <a:ext uri="{FF2B5EF4-FFF2-40B4-BE49-F238E27FC236}">
                  <a16:creationId xmlns:a16="http://schemas.microsoft.com/office/drawing/2014/main" id="{EE8170ED-376A-418D-BF86-1D7EE5B3FA50}"/>
                </a:ext>
              </a:extLst>
            </p:cNvPr>
            <p:cNvSpPr/>
            <p:nvPr/>
          </p:nvSpPr>
          <p:spPr>
            <a:xfrm>
              <a:off x="6469147" y="2461748"/>
              <a:ext cx="673786" cy="67378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4" name="Graphic 23" descr="Pencil">
              <a:extLst>
                <a:ext uri="{FF2B5EF4-FFF2-40B4-BE49-F238E27FC236}">
                  <a16:creationId xmlns:a16="http://schemas.microsoft.com/office/drawing/2014/main" id="{72368809-6FF4-4710-873B-FBB5EC1FB1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0062" y="2549263"/>
              <a:ext cx="522000" cy="522000"/>
            </a:xfrm>
            <a:prstGeom prst="rect">
              <a:avLst/>
            </a:prstGeom>
          </p:spPr>
        </p:pic>
      </p:grpSp>
      <p:grpSp>
        <p:nvGrpSpPr>
          <p:cNvPr id="25" name="Group 24">
            <a:extLst>
              <a:ext uri="{FF2B5EF4-FFF2-40B4-BE49-F238E27FC236}">
                <a16:creationId xmlns:a16="http://schemas.microsoft.com/office/drawing/2014/main" id="{63147AE9-E958-4200-8867-1955E53D51EE}"/>
              </a:ext>
            </a:extLst>
          </p:cNvPr>
          <p:cNvGrpSpPr/>
          <p:nvPr/>
        </p:nvGrpSpPr>
        <p:grpSpPr>
          <a:xfrm>
            <a:off x="11158706" y="1182050"/>
            <a:ext cx="673786" cy="673786"/>
            <a:chOff x="9237070" y="4544709"/>
            <a:chExt cx="673786" cy="673786"/>
          </a:xfrm>
        </p:grpSpPr>
        <p:sp>
          <p:nvSpPr>
            <p:cNvPr id="26" name="Oval 25">
              <a:extLst>
                <a:ext uri="{FF2B5EF4-FFF2-40B4-BE49-F238E27FC236}">
                  <a16:creationId xmlns:a16="http://schemas.microsoft.com/office/drawing/2014/main" id="{6FF56B90-1789-4639-902D-A6E7A2108719}"/>
                </a:ext>
              </a:extLst>
            </p:cNvPr>
            <p:cNvSpPr/>
            <p:nvPr/>
          </p:nvSpPr>
          <p:spPr>
            <a:xfrm>
              <a:off x="9237070" y="4544709"/>
              <a:ext cx="673786" cy="67378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7" name="Graphic 26" descr="Books on shelf">
              <a:extLst>
                <a:ext uri="{FF2B5EF4-FFF2-40B4-BE49-F238E27FC236}">
                  <a16:creationId xmlns:a16="http://schemas.microsoft.com/office/drawing/2014/main" id="{61F328D6-792F-42BE-A633-53519D2D53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02451" y="4610090"/>
              <a:ext cx="543022" cy="543022"/>
            </a:xfrm>
            <a:prstGeom prst="rect">
              <a:avLst/>
            </a:prstGeom>
          </p:spPr>
        </p:pic>
      </p:grpSp>
      <p:pic>
        <p:nvPicPr>
          <p:cNvPr id="29" name="Graphic 28" descr="Bullseye">
            <a:extLst>
              <a:ext uri="{FF2B5EF4-FFF2-40B4-BE49-F238E27FC236}">
                <a16:creationId xmlns:a16="http://schemas.microsoft.com/office/drawing/2014/main" id="{53060D4D-5725-4CE0-9F58-3AC8FB7DE2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5648" y="1063438"/>
            <a:ext cx="829911" cy="829911"/>
          </a:xfrm>
          <a:prstGeom prst="rect">
            <a:avLst/>
          </a:prstGeom>
        </p:spPr>
      </p:pic>
      <p:grpSp>
        <p:nvGrpSpPr>
          <p:cNvPr id="30" name="Group 29">
            <a:extLst>
              <a:ext uri="{FF2B5EF4-FFF2-40B4-BE49-F238E27FC236}">
                <a16:creationId xmlns:a16="http://schemas.microsoft.com/office/drawing/2014/main" id="{7F93440C-72B6-4405-AB27-4FBAC695D90E}"/>
              </a:ext>
            </a:extLst>
          </p:cNvPr>
          <p:cNvGrpSpPr/>
          <p:nvPr/>
        </p:nvGrpSpPr>
        <p:grpSpPr>
          <a:xfrm>
            <a:off x="1770926" y="5006615"/>
            <a:ext cx="10251655" cy="1043867"/>
            <a:chOff x="1955999" y="3719482"/>
            <a:chExt cx="8489851" cy="1043867"/>
          </a:xfrm>
        </p:grpSpPr>
        <p:sp>
          <p:nvSpPr>
            <p:cNvPr id="31" name="Rectangle: Rounded Corners 30">
              <a:extLst>
                <a:ext uri="{FF2B5EF4-FFF2-40B4-BE49-F238E27FC236}">
                  <a16:creationId xmlns:a16="http://schemas.microsoft.com/office/drawing/2014/main" id="{1AAB09C6-044D-476D-90A8-0CC03E2C9CD2}"/>
                </a:ext>
              </a:extLst>
            </p:cNvPr>
            <p:cNvSpPr/>
            <p:nvPr/>
          </p:nvSpPr>
          <p:spPr>
            <a:xfrm>
              <a:off x="7633180" y="4193077"/>
              <a:ext cx="2812670" cy="570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6800" bIns="0" rtlCol="0" anchor="b" anchorCtr="0"/>
            <a:lstStyle/>
            <a:p>
              <a:pPr algn="ctr"/>
              <a:r>
                <a:rPr lang="en-CA" b="1" dirty="0">
                  <a:solidFill>
                    <a:sysClr val="windowText" lastClr="000000"/>
                  </a:solidFill>
                  <a:latin typeface="Montserrat SemiBold" panose="00000700000000000000" pitchFamily="2" charset="0"/>
                </a:rPr>
                <a:t>Phase 4</a:t>
              </a:r>
            </a:p>
          </p:txBody>
        </p:sp>
        <p:sp>
          <p:nvSpPr>
            <p:cNvPr id="32" name="Rectangle: Rounded Corners 31">
              <a:extLst>
                <a:ext uri="{FF2B5EF4-FFF2-40B4-BE49-F238E27FC236}">
                  <a16:creationId xmlns:a16="http://schemas.microsoft.com/office/drawing/2014/main" id="{078248C9-944D-41DC-A861-89620651D692}"/>
                </a:ext>
              </a:extLst>
            </p:cNvPr>
            <p:cNvSpPr/>
            <p:nvPr/>
          </p:nvSpPr>
          <p:spPr>
            <a:xfrm>
              <a:off x="5645226" y="3719482"/>
              <a:ext cx="1996390" cy="570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CA" dirty="0">
                  <a:solidFill>
                    <a:sysClr val="windowText" lastClr="000000"/>
                  </a:solidFill>
                  <a:latin typeface="Montserrat SemiBold" panose="00000700000000000000" pitchFamily="2" charset="0"/>
                </a:rPr>
                <a:t>Phase 3</a:t>
              </a:r>
            </a:p>
          </p:txBody>
        </p:sp>
        <p:sp>
          <p:nvSpPr>
            <p:cNvPr id="33" name="Rectangle: Rounded Corners 32">
              <a:extLst>
                <a:ext uri="{FF2B5EF4-FFF2-40B4-BE49-F238E27FC236}">
                  <a16:creationId xmlns:a16="http://schemas.microsoft.com/office/drawing/2014/main" id="{B3B5542D-1B5A-4C6C-A24E-F6BB9703522B}"/>
                </a:ext>
              </a:extLst>
            </p:cNvPr>
            <p:cNvSpPr/>
            <p:nvPr/>
          </p:nvSpPr>
          <p:spPr>
            <a:xfrm>
              <a:off x="3657272" y="4193078"/>
              <a:ext cx="1987954" cy="570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6800" bIns="0" rtlCol="0" anchor="b" anchorCtr="0"/>
            <a:lstStyle/>
            <a:p>
              <a:pPr algn="ctr"/>
              <a:r>
                <a:rPr lang="en-CA" dirty="0">
                  <a:solidFill>
                    <a:sysClr val="windowText" lastClr="000000"/>
                  </a:solidFill>
                  <a:latin typeface="Montserrat SemiBold" panose="00000700000000000000" pitchFamily="2" charset="0"/>
                </a:rPr>
                <a:t>Phase 2</a:t>
              </a:r>
            </a:p>
          </p:txBody>
        </p:sp>
        <p:sp>
          <p:nvSpPr>
            <p:cNvPr id="34" name="Rectangle: Rounded Corners 33">
              <a:extLst>
                <a:ext uri="{FF2B5EF4-FFF2-40B4-BE49-F238E27FC236}">
                  <a16:creationId xmlns:a16="http://schemas.microsoft.com/office/drawing/2014/main" id="{50C8A3AC-7857-409B-A08A-E97C7A0CA323}"/>
                </a:ext>
              </a:extLst>
            </p:cNvPr>
            <p:cNvSpPr/>
            <p:nvPr/>
          </p:nvSpPr>
          <p:spPr>
            <a:xfrm>
              <a:off x="1956700" y="3719482"/>
              <a:ext cx="1700572" cy="570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nchorCtr="0"/>
            <a:lstStyle/>
            <a:p>
              <a:pPr algn="ctr"/>
              <a:r>
                <a:rPr lang="en-CA" dirty="0">
                  <a:solidFill>
                    <a:sysClr val="windowText" lastClr="000000"/>
                  </a:solidFill>
                  <a:latin typeface="Montserrat SemiBold" panose="00000700000000000000" pitchFamily="2" charset="0"/>
                </a:rPr>
                <a:t>Phase 1</a:t>
              </a:r>
            </a:p>
          </p:txBody>
        </p:sp>
        <p:grpSp>
          <p:nvGrpSpPr>
            <p:cNvPr id="35" name="Group 34">
              <a:extLst>
                <a:ext uri="{FF2B5EF4-FFF2-40B4-BE49-F238E27FC236}">
                  <a16:creationId xmlns:a16="http://schemas.microsoft.com/office/drawing/2014/main" id="{16A0147C-8A10-41EF-B7BE-C51D8045E48C}"/>
                </a:ext>
              </a:extLst>
            </p:cNvPr>
            <p:cNvGrpSpPr/>
            <p:nvPr/>
          </p:nvGrpSpPr>
          <p:grpSpPr>
            <a:xfrm>
              <a:off x="1955999" y="4004618"/>
              <a:ext cx="8489851" cy="422791"/>
              <a:chOff x="1857301" y="4407741"/>
              <a:chExt cx="8489851" cy="422791"/>
            </a:xfrm>
          </p:grpSpPr>
          <p:sp>
            <p:nvSpPr>
              <p:cNvPr id="36" name="Rectangle 35">
                <a:extLst>
                  <a:ext uri="{FF2B5EF4-FFF2-40B4-BE49-F238E27FC236}">
                    <a16:creationId xmlns:a16="http://schemas.microsoft.com/office/drawing/2014/main" id="{33FADCAF-AEC3-49E8-93AD-87CA1190331B}"/>
                  </a:ext>
                </a:extLst>
              </p:cNvPr>
              <p:cNvSpPr/>
              <p:nvPr/>
            </p:nvSpPr>
            <p:spPr>
              <a:xfrm>
                <a:off x="7793102" y="4407741"/>
                <a:ext cx="2554050" cy="422787"/>
              </a:xfrm>
              <a:prstGeom prst="rect">
                <a:avLst/>
              </a:prstGeom>
              <a:solidFill>
                <a:srgbClr val="E4C1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r>
                  <a:rPr lang="en-CA" dirty="0">
                    <a:latin typeface="Montserrat SemiBold" panose="00000700000000000000" pitchFamily="2" charset="0"/>
                  </a:rPr>
                  <a:t>2022</a:t>
                </a:r>
              </a:p>
            </p:txBody>
          </p:sp>
          <p:sp>
            <p:nvSpPr>
              <p:cNvPr id="37" name="Arrow: Pentagon 36">
                <a:extLst>
                  <a:ext uri="{FF2B5EF4-FFF2-40B4-BE49-F238E27FC236}">
                    <a16:creationId xmlns:a16="http://schemas.microsoft.com/office/drawing/2014/main" id="{3E1289CF-B9FB-4C94-92E1-80FCC992AFE1}"/>
                  </a:ext>
                </a:extLst>
              </p:cNvPr>
              <p:cNvSpPr/>
              <p:nvPr/>
            </p:nvSpPr>
            <p:spPr>
              <a:xfrm>
                <a:off x="4253572" y="4407743"/>
                <a:ext cx="3721638" cy="422787"/>
              </a:xfrm>
              <a:prstGeom prst="homePlate">
                <a:avLst/>
              </a:prstGeom>
              <a:solidFill>
                <a:srgbClr val="6AA2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r>
                  <a:rPr lang="en-CA" dirty="0">
                    <a:latin typeface="Montserrat SemiBold" panose="00000700000000000000" pitchFamily="2" charset="0"/>
                  </a:rPr>
                  <a:t>2021</a:t>
                </a:r>
              </a:p>
            </p:txBody>
          </p:sp>
          <p:sp>
            <p:nvSpPr>
              <p:cNvPr id="38" name="Arrow: Pentagon 37">
                <a:extLst>
                  <a:ext uri="{FF2B5EF4-FFF2-40B4-BE49-F238E27FC236}">
                    <a16:creationId xmlns:a16="http://schemas.microsoft.com/office/drawing/2014/main" id="{EDD5F998-CDA5-45E1-985D-A922DDB66E7D}"/>
                  </a:ext>
                </a:extLst>
              </p:cNvPr>
              <p:cNvSpPr/>
              <p:nvPr/>
            </p:nvSpPr>
            <p:spPr>
              <a:xfrm>
                <a:off x="1857301" y="4407745"/>
                <a:ext cx="2557930" cy="422787"/>
              </a:xfrm>
              <a:prstGeom prst="homePlate">
                <a:avLst/>
              </a:prstGeom>
              <a:solidFill>
                <a:srgbClr val="1C3F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Montserrat SemiBold" panose="00000700000000000000" pitchFamily="2" charset="0"/>
                  </a:rPr>
                  <a:t>2020</a:t>
                </a:r>
              </a:p>
            </p:txBody>
          </p:sp>
        </p:grpSp>
      </p:grpSp>
      <p:sp>
        <p:nvSpPr>
          <p:cNvPr id="39" name="TextBox 38">
            <a:extLst>
              <a:ext uri="{FF2B5EF4-FFF2-40B4-BE49-F238E27FC236}">
                <a16:creationId xmlns:a16="http://schemas.microsoft.com/office/drawing/2014/main" id="{8D4691BA-56F3-4CC5-9085-570683FF8014}"/>
              </a:ext>
            </a:extLst>
          </p:cNvPr>
          <p:cNvSpPr txBox="1"/>
          <p:nvPr/>
        </p:nvSpPr>
        <p:spPr>
          <a:xfrm>
            <a:off x="7988519" y="6156109"/>
            <a:ext cx="1109665" cy="646331"/>
          </a:xfrm>
          <a:prstGeom prst="rect">
            <a:avLst/>
          </a:prstGeom>
          <a:solidFill>
            <a:schemeClr val="tx2">
              <a:lumMod val="40000"/>
              <a:lumOff val="60000"/>
              <a:alpha val="47000"/>
            </a:schemeClr>
          </a:solidFill>
        </p:spPr>
        <p:txBody>
          <a:bodyPr wrap="square" lIns="91440" tIns="45720" rIns="91440" bIns="45720" rtlCol="0" anchor="t">
            <a:spAutoFit/>
          </a:bodyPr>
          <a:lstStyle/>
          <a:p>
            <a:pPr algn="ctr"/>
            <a:r>
              <a:rPr lang="en-CA" b="1" dirty="0"/>
              <a:t>We are Here!</a:t>
            </a:r>
          </a:p>
        </p:txBody>
      </p:sp>
      <p:sp>
        <p:nvSpPr>
          <p:cNvPr id="40" name="Graphic 40" descr="Line arrow Clockwise curve">
            <a:extLst>
              <a:ext uri="{FF2B5EF4-FFF2-40B4-BE49-F238E27FC236}">
                <a16:creationId xmlns:a16="http://schemas.microsoft.com/office/drawing/2014/main" id="{4B5EDC47-95A4-4421-BCA3-8007B45D9E4E}"/>
              </a:ext>
            </a:extLst>
          </p:cNvPr>
          <p:cNvSpPr/>
          <p:nvPr/>
        </p:nvSpPr>
        <p:spPr>
          <a:xfrm rot="17582627" flipH="1">
            <a:off x="8245537" y="5683324"/>
            <a:ext cx="428274" cy="404249"/>
          </a:xfrm>
          <a:custGeom>
            <a:avLst/>
            <a:gdLst>
              <a:gd name="connsiteX0" fmla="*/ 160998 w 690171"/>
              <a:gd name="connsiteY0" fmla="*/ 87234 h 696111"/>
              <a:gd name="connsiteX1" fmla="*/ 56359 w 690171"/>
              <a:gd name="connsiteY1" fmla="*/ 167419 h 696111"/>
              <a:gd name="connsiteX2" fmla="*/ 9606 w 690171"/>
              <a:gd name="connsiteY2" fmla="*/ 167419 h 696111"/>
              <a:gd name="connsiteX3" fmla="*/ 9606 w 690171"/>
              <a:gd name="connsiteY3" fmla="*/ 130411 h 696111"/>
              <a:gd name="connsiteX4" fmla="*/ 168790 w 690171"/>
              <a:gd name="connsiteY4" fmla="*/ 7049 h 696111"/>
              <a:gd name="connsiteX5" fmla="*/ 188828 w 690171"/>
              <a:gd name="connsiteY5" fmla="*/ 0 h 696111"/>
              <a:gd name="connsiteX6" fmla="*/ 192167 w 690171"/>
              <a:gd name="connsiteY6" fmla="*/ 0 h 696111"/>
              <a:gd name="connsiteX7" fmla="*/ 196620 w 690171"/>
              <a:gd name="connsiteY7" fmla="*/ 0 h 696111"/>
              <a:gd name="connsiteX8" fmla="*/ 198846 w 690171"/>
              <a:gd name="connsiteY8" fmla="*/ 0 h 696111"/>
              <a:gd name="connsiteX9" fmla="*/ 201073 w 690171"/>
              <a:gd name="connsiteY9" fmla="*/ 0 h 696111"/>
              <a:gd name="connsiteX10" fmla="*/ 215544 w 690171"/>
              <a:gd name="connsiteY10" fmla="*/ 7049 h 696111"/>
              <a:gd name="connsiteX11" fmla="*/ 371389 w 690171"/>
              <a:gd name="connsiteY11" fmla="*/ 133054 h 696111"/>
              <a:gd name="connsiteX12" fmla="*/ 371389 w 690171"/>
              <a:gd name="connsiteY12" fmla="*/ 170063 h 696111"/>
              <a:gd name="connsiteX13" fmla="*/ 324636 w 690171"/>
              <a:gd name="connsiteY13" fmla="*/ 170063 h 696111"/>
              <a:gd name="connsiteX14" fmla="*/ 228902 w 690171"/>
              <a:gd name="connsiteY14" fmla="*/ 92521 h 696111"/>
              <a:gd name="connsiteX15" fmla="*/ 402558 w 690171"/>
              <a:gd name="connsiteY15" fmla="*/ 516356 h 696111"/>
              <a:gd name="connsiteX16" fmla="*/ 669722 w 690171"/>
              <a:gd name="connsiteY16" fmla="*/ 648530 h 696111"/>
              <a:gd name="connsiteX17" fmla="*/ 689759 w 690171"/>
              <a:gd name="connsiteY17" fmla="*/ 682013 h 696111"/>
              <a:gd name="connsiteX18" fmla="*/ 647458 w 690171"/>
              <a:gd name="connsiteY18" fmla="*/ 697874 h 696111"/>
              <a:gd name="connsiteX19" fmla="*/ 358031 w 690171"/>
              <a:gd name="connsiteY19" fmla="*/ 555127 h 696111"/>
              <a:gd name="connsiteX20" fmla="*/ 160998 w 690171"/>
              <a:gd name="connsiteY20" fmla="*/ 87234 h 69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171" h="696111">
                <a:moveTo>
                  <a:pt x="160998" y="87234"/>
                </a:moveTo>
                <a:lnTo>
                  <a:pt x="56359" y="167419"/>
                </a:lnTo>
                <a:cubicBezTo>
                  <a:pt x="43001" y="177993"/>
                  <a:pt x="21851" y="177112"/>
                  <a:pt x="9606" y="167419"/>
                </a:cubicBezTo>
                <a:cubicBezTo>
                  <a:pt x="-3752" y="156845"/>
                  <a:pt x="-2639" y="140104"/>
                  <a:pt x="9606" y="130411"/>
                </a:cubicBezTo>
                <a:lnTo>
                  <a:pt x="168790" y="7049"/>
                </a:lnTo>
                <a:cubicBezTo>
                  <a:pt x="174356" y="2643"/>
                  <a:pt x="181035" y="0"/>
                  <a:pt x="188828" y="0"/>
                </a:cubicBezTo>
                <a:cubicBezTo>
                  <a:pt x="189941" y="0"/>
                  <a:pt x="191054" y="0"/>
                  <a:pt x="192167" y="0"/>
                </a:cubicBezTo>
                <a:cubicBezTo>
                  <a:pt x="193280" y="0"/>
                  <a:pt x="194394" y="0"/>
                  <a:pt x="196620" y="0"/>
                </a:cubicBezTo>
                <a:lnTo>
                  <a:pt x="198846" y="0"/>
                </a:lnTo>
                <a:lnTo>
                  <a:pt x="201073" y="0"/>
                </a:lnTo>
                <a:cubicBezTo>
                  <a:pt x="206639" y="881"/>
                  <a:pt x="212205" y="3525"/>
                  <a:pt x="215544" y="7049"/>
                </a:cubicBezTo>
                <a:lnTo>
                  <a:pt x="371389" y="133054"/>
                </a:lnTo>
                <a:cubicBezTo>
                  <a:pt x="384747" y="143628"/>
                  <a:pt x="383634" y="160370"/>
                  <a:pt x="371389" y="170063"/>
                </a:cubicBezTo>
                <a:cubicBezTo>
                  <a:pt x="358031" y="180637"/>
                  <a:pt x="336881" y="179755"/>
                  <a:pt x="324636" y="170063"/>
                </a:cubicBezTo>
                <a:lnTo>
                  <a:pt x="228902" y="92521"/>
                </a:lnTo>
                <a:cubicBezTo>
                  <a:pt x="187715" y="258178"/>
                  <a:pt x="245600" y="400925"/>
                  <a:pt x="402558" y="516356"/>
                </a:cubicBezTo>
                <a:cubicBezTo>
                  <a:pt x="480481" y="572750"/>
                  <a:pt x="570649" y="617689"/>
                  <a:pt x="669722" y="648530"/>
                </a:cubicBezTo>
                <a:cubicBezTo>
                  <a:pt x="687532" y="653816"/>
                  <a:pt x="696438" y="668796"/>
                  <a:pt x="689759" y="682013"/>
                </a:cubicBezTo>
                <a:cubicBezTo>
                  <a:pt x="683080" y="696112"/>
                  <a:pt x="664156" y="703161"/>
                  <a:pt x="647458" y="697874"/>
                </a:cubicBezTo>
                <a:cubicBezTo>
                  <a:pt x="540593" y="665271"/>
                  <a:pt x="442633" y="616808"/>
                  <a:pt x="358031" y="555127"/>
                </a:cubicBezTo>
                <a:cubicBezTo>
                  <a:pt x="236694" y="467012"/>
                  <a:pt x="106452" y="314572"/>
                  <a:pt x="160998" y="87234"/>
                </a:cubicBezTo>
                <a:close/>
              </a:path>
            </a:pathLst>
          </a:custGeom>
          <a:solidFill>
            <a:schemeClr val="tx2"/>
          </a:solidFill>
          <a:ln w="11113" cap="flat">
            <a:noFill/>
            <a:prstDash val="solid"/>
            <a:miter/>
          </a:ln>
        </p:spPr>
        <p:txBody>
          <a:bodyPr rtlCol="0" anchor="ctr"/>
          <a:lstStyle/>
          <a:p>
            <a:endParaRPr lang="en-US" dirty="0"/>
          </a:p>
        </p:txBody>
      </p:sp>
      <p:pic>
        <p:nvPicPr>
          <p:cNvPr id="42" name="Picture 41" descr="A close up of a sign&#10;&#10;Description automatically generated">
            <a:extLst>
              <a:ext uri="{FF2B5EF4-FFF2-40B4-BE49-F238E27FC236}">
                <a16:creationId xmlns:a16="http://schemas.microsoft.com/office/drawing/2014/main" id="{796B6EE4-9D8A-4AE2-9307-65D1B521BA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grpSp>
        <p:nvGrpSpPr>
          <p:cNvPr id="20" name="Group 19">
            <a:extLst>
              <a:ext uri="{FF2B5EF4-FFF2-40B4-BE49-F238E27FC236}">
                <a16:creationId xmlns:a16="http://schemas.microsoft.com/office/drawing/2014/main" id="{E9797CF4-F609-4D54-A2E6-8907C2AC67B2}"/>
              </a:ext>
            </a:extLst>
          </p:cNvPr>
          <p:cNvGrpSpPr/>
          <p:nvPr/>
        </p:nvGrpSpPr>
        <p:grpSpPr>
          <a:xfrm>
            <a:off x="6857260" y="1063438"/>
            <a:ext cx="2686553" cy="3584664"/>
            <a:chOff x="4157072" y="1063438"/>
            <a:chExt cx="5407578" cy="3584664"/>
          </a:xfrm>
        </p:grpSpPr>
        <p:grpSp>
          <p:nvGrpSpPr>
            <p:cNvPr id="19" name="Group 18">
              <a:extLst>
                <a:ext uri="{FF2B5EF4-FFF2-40B4-BE49-F238E27FC236}">
                  <a16:creationId xmlns:a16="http://schemas.microsoft.com/office/drawing/2014/main" id="{675A2117-1127-4C96-B0FC-CF204F961BD8}"/>
                </a:ext>
              </a:extLst>
            </p:cNvPr>
            <p:cNvGrpSpPr/>
            <p:nvPr/>
          </p:nvGrpSpPr>
          <p:grpSpPr>
            <a:xfrm>
              <a:off x="4226244" y="1063438"/>
              <a:ext cx="5338406" cy="3584664"/>
              <a:chOff x="4226244" y="1063438"/>
              <a:chExt cx="5338406" cy="3584664"/>
            </a:xfrm>
          </p:grpSpPr>
          <p:sp>
            <p:nvSpPr>
              <p:cNvPr id="2" name="Rectangle 1">
                <a:extLst>
                  <a:ext uri="{FF2B5EF4-FFF2-40B4-BE49-F238E27FC236}">
                    <a16:creationId xmlns:a16="http://schemas.microsoft.com/office/drawing/2014/main" id="{6DA079F5-D8BB-43BC-9112-43769C7518BB}"/>
                  </a:ext>
                </a:extLst>
              </p:cNvPr>
              <p:cNvSpPr/>
              <p:nvPr/>
            </p:nvSpPr>
            <p:spPr>
              <a:xfrm>
                <a:off x="4226244" y="1063438"/>
                <a:ext cx="5338406" cy="3584664"/>
              </a:xfrm>
              <a:prstGeom prst="rect">
                <a:avLst/>
              </a:prstGeom>
              <a:noFill/>
              <a:ln w="762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6" name="Straight Arrow Connector 5">
                <a:extLst>
                  <a:ext uri="{FF2B5EF4-FFF2-40B4-BE49-F238E27FC236}">
                    <a16:creationId xmlns:a16="http://schemas.microsoft.com/office/drawing/2014/main" id="{8949BBFA-7F0A-4307-8ACB-66E8CB3A1CD8}"/>
                  </a:ext>
                </a:extLst>
              </p:cNvPr>
              <p:cNvCxnSpPr>
                <a:cxnSpLocks/>
              </p:cNvCxnSpPr>
              <p:nvPr/>
            </p:nvCxnSpPr>
            <p:spPr>
              <a:xfrm>
                <a:off x="5628461" y="1063438"/>
                <a:ext cx="1386918" cy="0"/>
              </a:xfrm>
              <a:prstGeom prst="straightConnector1">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F9FC3A-5103-4DF8-803B-A83D9E0EA28E}"/>
                  </a:ext>
                </a:extLst>
              </p:cNvPr>
              <p:cNvCxnSpPr>
                <a:cxnSpLocks/>
              </p:cNvCxnSpPr>
              <p:nvPr/>
            </p:nvCxnSpPr>
            <p:spPr>
              <a:xfrm>
                <a:off x="5628461" y="4640988"/>
                <a:ext cx="1386918" cy="0"/>
              </a:xfrm>
              <a:prstGeom prst="straightConnector1">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DC8A3E62-016B-4135-BE33-C9D4C577EA76}"/>
                </a:ext>
              </a:extLst>
            </p:cNvPr>
            <p:cNvCxnSpPr>
              <a:cxnSpLocks/>
            </p:cNvCxnSpPr>
            <p:nvPr/>
          </p:nvCxnSpPr>
          <p:spPr>
            <a:xfrm>
              <a:off x="4166216" y="1063438"/>
              <a:ext cx="1386918" cy="0"/>
            </a:xfrm>
            <a:prstGeom prst="straightConnector1">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56CB48C-CBD3-4B49-858F-3E61D3719E89}"/>
                </a:ext>
              </a:extLst>
            </p:cNvPr>
            <p:cNvCxnSpPr>
              <a:cxnSpLocks/>
            </p:cNvCxnSpPr>
            <p:nvPr/>
          </p:nvCxnSpPr>
          <p:spPr>
            <a:xfrm>
              <a:off x="4157072" y="4648102"/>
              <a:ext cx="1386918" cy="0"/>
            </a:xfrm>
            <a:prstGeom prst="straightConnector1">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4" name="Arrow: Pentagon 53">
            <a:extLst>
              <a:ext uri="{FF2B5EF4-FFF2-40B4-BE49-F238E27FC236}">
                <a16:creationId xmlns:a16="http://schemas.microsoft.com/office/drawing/2014/main" id="{9D1EFA84-AA04-41A6-8C3A-836C57C314FF}"/>
              </a:ext>
            </a:extLst>
          </p:cNvPr>
          <p:cNvSpPr/>
          <p:nvPr/>
        </p:nvSpPr>
        <p:spPr>
          <a:xfrm>
            <a:off x="8626229" y="5291751"/>
            <a:ext cx="539633" cy="422787"/>
          </a:xfrm>
          <a:prstGeom prst="homePlate">
            <a:avLst/>
          </a:prstGeom>
          <a:solidFill>
            <a:srgbClr val="6AA2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endParaRPr lang="en-CA" dirty="0">
              <a:latin typeface="Montserrat SemiBold" panose="00000700000000000000" pitchFamily="2" charset="0"/>
            </a:endParaRPr>
          </a:p>
        </p:txBody>
      </p:sp>
      <p:cxnSp>
        <p:nvCxnSpPr>
          <p:cNvPr id="7" name="Straight Connector 6">
            <a:extLst>
              <a:ext uri="{FF2B5EF4-FFF2-40B4-BE49-F238E27FC236}">
                <a16:creationId xmlns:a16="http://schemas.microsoft.com/office/drawing/2014/main" id="{5429833C-764A-4141-A06B-B0C30F20B0B0}"/>
              </a:ext>
            </a:extLst>
          </p:cNvPr>
          <p:cNvCxnSpPr>
            <a:stCxn id="34" idx="3"/>
            <a:endCxn id="33" idx="1"/>
          </p:cNvCxnSpPr>
          <p:nvPr/>
        </p:nvCxnSpPr>
        <p:spPr>
          <a:xfrm>
            <a:off x="3825245" y="5291751"/>
            <a:ext cx="0" cy="4735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282F4C5-C557-41AF-AC1C-F4CC72B0A9D6}"/>
              </a:ext>
            </a:extLst>
          </p:cNvPr>
          <p:cNvCxnSpPr/>
          <p:nvPr/>
        </p:nvCxnSpPr>
        <p:spPr>
          <a:xfrm>
            <a:off x="6225737" y="5253364"/>
            <a:ext cx="0" cy="4735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693D4C8-21F1-4BFE-9783-86877F5CFD2A}"/>
              </a:ext>
            </a:extLst>
          </p:cNvPr>
          <p:cNvPicPr>
            <a:picLocks noChangeAspect="1"/>
          </p:cNvPicPr>
          <p:nvPr/>
        </p:nvPicPr>
        <p:blipFill>
          <a:blip r:embed="rId12"/>
          <a:stretch>
            <a:fillRect/>
          </a:stretch>
        </p:blipFill>
        <p:spPr>
          <a:xfrm>
            <a:off x="0" y="5342704"/>
            <a:ext cx="1711354" cy="535798"/>
          </a:xfrm>
          <a:prstGeom prst="rect">
            <a:avLst/>
          </a:prstGeom>
        </p:spPr>
      </p:pic>
    </p:spTree>
    <p:extLst>
      <p:ext uri="{BB962C8B-B14F-4D97-AF65-F5344CB8AC3E}">
        <p14:creationId xmlns:p14="http://schemas.microsoft.com/office/powerpoint/2010/main" val="370316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43A200F6-8279-4107-9D98-F83FEFE3B417}"/>
              </a:ext>
            </a:extLst>
          </p:cNvPr>
          <p:cNvSpPr txBox="1">
            <a:spLocks/>
          </p:cNvSpPr>
          <p:nvPr/>
        </p:nvSpPr>
        <p:spPr>
          <a:xfrm>
            <a:off x="1702965" y="0"/>
            <a:ext cx="10480646" cy="6934200"/>
          </a:xfrm>
          <a:prstGeom prst="rect">
            <a:avLst/>
          </a:prstGeom>
          <a:solidFill>
            <a:srgbClr val="6AA290"/>
          </a:solidFill>
          <a:ln>
            <a:solidFill>
              <a:srgbClr val="6AA290"/>
            </a:solidFill>
          </a:ln>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endParaRPr lang="en-CA" dirty="0">
              <a:highlight>
                <a:srgbClr val="FFFF00"/>
              </a:highlight>
            </a:endParaRPr>
          </a:p>
        </p:txBody>
      </p:sp>
      <p:sp>
        <p:nvSpPr>
          <p:cNvPr id="5" name="Title 4">
            <a:extLst>
              <a:ext uri="{FF2B5EF4-FFF2-40B4-BE49-F238E27FC236}">
                <a16:creationId xmlns:a16="http://schemas.microsoft.com/office/drawing/2014/main" id="{9F5BD5D4-7ADA-457C-AC90-68F4246B87BA}"/>
              </a:ext>
            </a:extLst>
          </p:cNvPr>
          <p:cNvSpPr>
            <a:spLocks noGrp="1"/>
          </p:cNvSpPr>
          <p:nvPr>
            <p:ph type="ctrTitle"/>
          </p:nvPr>
        </p:nvSpPr>
        <p:spPr/>
        <p:txBody>
          <a:bodyPr/>
          <a:lstStyle/>
          <a:p>
            <a:br>
              <a:rPr lang="en-CA" b="1" dirty="0">
                <a:latin typeface="Montserrat"/>
              </a:rPr>
            </a:br>
            <a:br>
              <a:rPr lang="en-CA" b="1" dirty="0">
                <a:latin typeface="Montserrat"/>
              </a:rPr>
            </a:br>
            <a:r>
              <a:rPr lang="en-CA" b="1" dirty="0">
                <a:latin typeface="Montserrat"/>
              </a:rPr>
              <a:t>Policy Directions Report and Key Policy Areas</a:t>
            </a:r>
            <a:br>
              <a:rPr lang="en-CA" dirty="0">
                <a:latin typeface="Montserrat"/>
              </a:rPr>
            </a:br>
            <a:br>
              <a:rPr lang="en-CA" dirty="0">
                <a:latin typeface="Montserrat"/>
              </a:rPr>
            </a:br>
            <a:endParaRPr lang="en-CA" sz="4400" dirty="0"/>
          </a:p>
        </p:txBody>
      </p:sp>
      <p:sp>
        <p:nvSpPr>
          <p:cNvPr id="3" name="Slide Number Placeholder 2">
            <a:extLst>
              <a:ext uri="{FF2B5EF4-FFF2-40B4-BE49-F238E27FC236}">
                <a16:creationId xmlns:a16="http://schemas.microsoft.com/office/drawing/2014/main" id="{50B49F48-254D-4711-B237-09B9038DE138}"/>
              </a:ext>
            </a:extLst>
          </p:cNvPr>
          <p:cNvSpPr>
            <a:spLocks noGrp="1"/>
          </p:cNvSpPr>
          <p:nvPr>
            <p:ph type="sldNum" sz="quarter" idx="4294967295"/>
          </p:nvPr>
        </p:nvSpPr>
        <p:spPr>
          <a:xfrm>
            <a:off x="124618" y="3429000"/>
            <a:ext cx="1404938" cy="323850"/>
          </a:xfrm>
        </p:spPr>
        <p:txBody>
          <a:bodyPr/>
          <a:lstStyle/>
          <a:p>
            <a:pPr algn="ctr"/>
            <a:fld id="{52326D77-2960-1A4A-B5CA-B95B3484A035}" type="slidenum">
              <a:rPr lang="en-CA" smtClean="0"/>
              <a:pPr algn="ctr"/>
              <a:t>8</a:t>
            </a:fld>
            <a:endParaRPr lang="en-CA" dirty="0"/>
          </a:p>
        </p:txBody>
      </p:sp>
      <p:pic>
        <p:nvPicPr>
          <p:cNvPr id="6" name="Picture 5" descr="A close up of a sign&#10;&#10;Description automatically generated">
            <a:extLst>
              <a:ext uri="{FF2B5EF4-FFF2-40B4-BE49-F238E27FC236}">
                <a16:creationId xmlns:a16="http://schemas.microsoft.com/office/drawing/2014/main" id="{FD63C3B9-39DB-4179-B411-B19593240A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073" y="4688649"/>
            <a:ext cx="1200865" cy="517706"/>
          </a:xfrm>
          <a:prstGeom prst="rect">
            <a:avLst/>
          </a:prstGeom>
        </p:spPr>
      </p:pic>
      <p:pic>
        <p:nvPicPr>
          <p:cNvPr id="8" name="Picture 7">
            <a:extLst>
              <a:ext uri="{FF2B5EF4-FFF2-40B4-BE49-F238E27FC236}">
                <a16:creationId xmlns:a16="http://schemas.microsoft.com/office/drawing/2014/main" id="{D80C4630-0795-4C9B-98AE-EE09A8119496}"/>
              </a:ext>
            </a:extLst>
          </p:cNvPr>
          <p:cNvPicPr>
            <a:picLocks noChangeAspect="1"/>
          </p:cNvPicPr>
          <p:nvPr/>
        </p:nvPicPr>
        <p:blipFill>
          <a:blip r:embed="rId4"/>
          <a:stretch>
            <a:fillRect/>
          </a:stretch>
        </p:blipFill>
        <p:spPr>
          <a:xfrm>
            <a:off x="0" y="5342704"/>
            <a:ext cx="1711354" cy="535798"/>
          </a:xfrm>
          <a:prstGeom prst="rect">
            <a:avLst/>
          </a:prstGeom>
        </p:spPr>
      </p:pic>
    </p:spTree>
    <p:extLst>
      <p:ext uri="{BB962C8B-B14F-4D97-AF65-F5344CB8AC3E}">
        <p14:creationId xmlns:p14="http://schemas.microsoft.com/office/powerpoint/2010/main" val="306039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8FF21-1E73-4C39-AC84-28E69B69FBE1}"/>
              </a:ext>
            </a:extLst>
          </p:cNvPr>
          <p:cNvSpPr>
            <a:spLocks noGrp="1"/>
          </p:cNvSpPr>
          <p:nvPr>
            <p:ph type="sldNum" sz="quarter" idx="12"/>
          </p:nvPr>
        </p:nvSpPr>
        <p:spPr>
          <a:xfrm>
            <a:off x="227014" y="3465513"/>
            <a:ext cx="1404936" cy="323850"/>
          </a:xfrm>
        </p:spPr>
        <p:txBody>
          <a:bodyPr/>
          <a:lstStyle/>
          <a:p>
            <a:pPr algn="ctr"/>
            <a:fld id="{52326D77-2960-1A4A-B5CA-B95B3484A035}" type="slidenum">
              <a:rPr lang="en-CA" smtClean="0"/>
              <a:pPr algn="ctr"/>
              <a:t>9</a:t>
            </a:fld>
            <a:endParaRPr lang="en-CA" dirty="0"/>
          </a:p>
        </p:txBody>
      </p:sp>
      <p:sp>
        <p:nvSpPr>
          <p:cNvPr id="24" name="Titre 1">
            <a:extLst>
              <a:ext uri="{FF2B5EF4-FFF2-40B4-BE49-F238E27FC236}">
                <a16:creationId xmlns:a16="http://schemas.microsoft.com/office/drawing/2014/main" id="{C8564DFF-110A-44D0-BF44-788DE4CDCF54}"/>
              </a:ext>
            </a:extLst>
          </p:cNvPr>
          <p:cNvSpPr txBox="1">
            <a:spLocks/>
          </p:cNvSpPr>
          <p:nvPr/>
        </p:nvSpPr>
        <p:spPr>
          <a:xfrm>
            <a:off x="2208214" y="620713"/>
            <a:ext cx="9251949" cy="5644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CA" dirty="0"/>
              <a:t>Purpose of Policy Directions Report</a:t>
            </a:r>
          </a:p>
          <a:p>
            <a:endParaRPr lang="en-CA" dirty="0"/>
          </a:p>
        </p:txBody>
      </p:sp>
      <p:sp>
        <p:nvSpPr>
          <p:cNvPr id="11" name="Rectangle 10">
            <a:extLst>
              <a:ext uri="{FF2B5EF4-FFF2-40B4-BE49-F238E27FC236}">
                <a16:creationId xmlns:a16="http://schemas.microsoft.com/office/drawing/2014/main" id="{D6729B65-DA3C-4BA5-A534-27BFB1DE05D8}"/>
              </a:ext>
            </a:extLst>
          </p:cNvPr>
          <p:cNvSpPr/>
          <p:nvPr/>
        </p:nvSpPr>
        <p:spPr>
          <a:xfrm>
            <a:off x="2208214" y="1285995"/>
            <a:ext cx="4979986" cy="5016758"/>
          </a:xfrm>
          <a:prstGeom prst="rect">
            <a:avLst/>
          </a:prstGeom>
        </p:spPr>
        <p:txBody>
          <a:bodyPr wrap="square">
            <a:spAutoFit/>
          </a:bodyPr>
          <a:lstStyle/>
          <a:p>
            <a:pPr marL="285750" indent="-285750" algn="just">
              <a:buFont typeface="Arial" panose="020B0604020202020204" pitchFamily="34" charset="0"/>
              <a:buChar char="•"/>
            </a:pPr>
            <a:r>
              <a:rPr lang="en-CA" dirty="0"/>
              <a:t>To identify preferred policy directions and to address policy conformity gaps that will be the basis for formulating the new Town Official Plan.</a:t>
            </a:r>
          </a:p>
          <a:p>
            <a:pPr algn="just"/>
            <a:endParaRPr lang="en-CA" dirty="0"/>
          </a:p>
          <a:p>
            <a:pPr marL="285750" indent="-285750" algn="just">
              <a:buFont typeface="Arial" panose="020B0604020202020204" pitchFamily="34" charset="0"/>
              <a:buChar char="•"/>
            </a:pPr>
            <a:r>
              <a:rPr lang="en-CA" dirty="0"/>
              <a:t>Directions put forth in this Report are key to applying and promoting provincial planning interests, regional interests and detailed local planning considerations.</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The Report will help formulate a set of policy directions that will serve as the basis of forthcoming detailed policy creation for the development of a new Official Plan.</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endParaRPr lang="en-US" sz="1400" b="1" dirty="0"/>
          </a:p>
        </p:txBody>
      </p:sp>
      <p:pic>
        <p:nvPicPr>
          <p:cNvPr id="8" name="Picture 7" descr="A close up of a sign&#10;&#10;Description automatically generated">
            <a:extLst>
              <a:ext uri="{FF2B5EF4-FFF2-40B4-BE49-F238E27FC236}">
                <a16:creationId xmlns:a16="http://schemas.microsoft.com/office/drawing/2014/main" id="{BF35E65A-3E52-496D-8DDA-FB0FAFD9BB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85" y="4596612"/>
            <a:ext cx="1200865" cy="517706"/>
          </a:xfrm>
          <a:prstGeom prst="rect">
            <a:avLst/>
          </a:prstGeom>
        </p:spPr>
      </p:pic>
      <p:cxnSp>
        <p:nvCxnSpPr>
          <p:cNvPr id="12" name="Straight Connector 11">
            <a:extLst>
              <a:ext uri="{FF2B5EF4-FFF2-40B4-BE49-F238E27FC236}">
                <a16:creationId xmlns:a16="http://schemas.microsoft.com/office/drawing/2014/main" id="{3D043030-2C33-4BFF-8AEC-8C114F6C50E0}"/>
              </a:ext>
            </a:extLst>
          </p:cNvPr>
          <p:cNvCxnSpPr/>
          <p:nvPr/>
        </p:nvCxnSpPr>
        <p:spPr>
          <a:xfrm>
            <a:off x="7593011" y="1185162"/>
            <a:ext cx="0" cy="480780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C5F488F-BE53-4F93-8F9F-CA671E62237A}"/>
              </a:ext>
            </a:extLst>
          </p:cNvPr>
          <p:cNvGrpSpPr/>
          <p:nvPr/>
        </p:nvGrpSpPr>
        <p:grpSpPr>
          <a:xfrm>
            <a:off x="7901520" y="1719708"/>
            <a:ext cx="3995733" cy="3611561"/>
            <a:chOff x="7248093" y="1297075"/>
            <a:chExt cx="4212070" cy="3245986"/>
          </a:xfrm>
        </p:grpSpPr>
        <p:pic>
          <p:nvPicPr>
            <p:cNvPr id="22" name="Picture 21">
              <a:extLst>
                <a:ext uri="{FF2B5EF4-FFF2-40B4-BE49-F238E27FC236}">
                  <a16:creationId xmlns:a16="http://schemas.microsoft.com/office/drawing/2014/main" id="{87F0BEDA-1DD5-47DA-A417-5CB4770C59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093" y="1297075"/>
              <a:ext cx="4212070" cy="1277379"/>
            </a:xfrm>
            <a:prstGeom prst="rect">
              <a:avLst/>
            </a:prstGeom>
            <a:ln>
              <a:solidFill>
                <a:schemeClr val="tx1"/>
              </a:solidFill>
            </a:ln>
          </p:spPr>
        </p:pic>
        <p:pic>
          <p:nvPicPr>
            <p:cNvPr id="23" name="Picture 22">
              <a:extLst>
                <a:ext uri="{FF2B5EF4-FFF2-40B4-BE49-F238E27FC236}">
                  <a16:creationId xmlns:a16="http://schemas.microsoft.com/office/drawing/2014/main" id="{F6D2D444-1CDA-43CA-AA1B-6B23F75B2BB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a:ext>
              </a:extLst>
            </a:blip>
            <a:srcRect/>
            <a:stretch/>
          </p:blipFill>
          <p:spPr>
            <a:xfrm>
              <a:off x="7248093" y="2801545"/>
              <a:ext cx="4212070" cy="1741516"/>
            </a:xfrm>
            <a:prstGeom prst="rect">
              <a:avLst/>
            </a:prstGeom>
            <a:ln>
              <a:solidFill>
                <a:schemeClr val="tx1"/>
              </a:solidFill>
            </a:ln>
          </p:spPr>
        </p:pic>
      </p:grpSp>
      <p:pic>
        <p:nvPicPr>
          <p:cNvPr id="14" name="Picture 13">
            <a:extLst>
              <a:ext uri="{FF2B5EF4-FFF2-40B4-BE49-F238E27FC236}">
                <a16:creationId xmlns:a16="http://schemas.microsoft.com/office/drawing/2014/main" id="{E540DAF2-56EB-45DE-8CBB-16AD670B136C}"/>
              </a:ext>
            </a:extLst>
          </p:cNvPr>
          <p:cNvPicPr>
            <a:picLocks noChangeAspect="1"/>
          </p:cNvPicPr>
          <p:nvPr/>
        </p:nvPicPr>
        <p:blipFill>
          <a:blip r:embed="rId7"/>
          <a:stretch>
            <a:fillRect/>
          </a:stretch>
        </p:blipFill>
        <p:spPr>
          <a:xfrm>
            <a:off x="0" y="5342704"/>
            <a:ext cx="1711354" cy="535798"/>
          </a:xfrm>
          <a:prstGeom prst="rect">
            <a:avLst/>
          </a:prstGeom>
        </p:spPr>
      </p:pic>
    </p:spTree>
    <p:extLst>
      <p:ext uri="{BB962C8B-B14F-4D97-AF65-F5344CB8AC3E}">
        <p14:creationId xmlns:p14="http://schemas.microsoft.com/office/powerpoint/2010/main" val="104410249"/>
      </p:ext>
    </p:extLst>
  </p:cSld>
  <p:clrMapOvr>
    <a:masterClrMapping/>
  </p:clrMapOvr>
</p:sld>
</file>

<file path=ppt/theme/theme1.xml><?xml version="1.0" encoding="utf-8"?>
<a:theme xmlns:a="http://schemas.openxmlformats.org/drawingml/2006/main" name="Thème Office">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Personnalisé 1">
      <a:majorFont>
        <a:latin typeface="Montserrat"/>
        <a:ea typeface=""/>
        <a:cs typeface=""/>
      </a:majorFont>
      <a:minorFont>
        <a:latin typeface="Montserra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 Presentation - shortened version v2.pptm" id="{A3AAF815-E482-44C5-955B-795C8C010053}" vid="{FE9029B8-97BB-46FF-9635-C9909B5EE822}"/>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8a70b915-351e-48b7-9569-966d9ac238f1">
      <Terms xmlns="http://schemas.microsoft.com/office/infopath/2007/PartnerControls"/>
    </lcf76f155ced4ddcb4097134ff3c332f>
    <TaxCatchAll xmlns="9d260c15-db1f-4663-b40e-1a224ca7e529" xsi:nil="true"/>
    <Status xmlns="8a70b915-351e-48b7-9569-966d9ac238f1" xsi:nil="true"/>
    <AssetType xmlns="8a70b915-351e-48b7-9569-966d9ac238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1C84377A0E6B4C9525B616DD410136" ma:contentTypeVersion="21" ma:contentTypeDescription="Create a new document." ma:contentTypeScope="" ma:versionID="41b867df2eb64c13fef62b23dcc45e7e">
  <xsd:schema xmlns:xsd="http://www.w3.org/2001/XMLSchema" xmlns:xs="http://www.w3.org/2001/XMLSchema" xmlns:p="http://schemas.microsoft.com/office/2006/metadata/properties" xmlns:ns2="8a70b915-351e-48b7-9569-966d9ac238f1" xmlns:ns3="9d260c15-db1f-4663-b40e-1a224ca7e529" targetNamespace="http://schemas.microsoft.com/office/2006/metadata/properties" ma:root="true" ma:fieldsID="f2eaca461db2386766c6155f7d87ea15" ns2:_="" ns3:_="">
    <xsd:import namespace="8a70b915-351e-48b7-9569-966d9ac238f1"/>
    <xsd:import namespace="9d260c15-db1f-4663-b40e-1a224ca7e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element ref="ns2:MediaServiceDateTaken" minOccurs="0"/>
                <xsd:element ref="ns2:Status" minOccurs="0"/>
                <xsd:element ref="ns2:MediaServiceSearchProperties" minOccurs="0"/>
                <xsd:element ref="ns2:AssetTyp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0b915-351e-48b7-9569-966d9ac238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c61620a-9d3e-4dca-bdd2-f1a02033102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Status" ma:index="23" nillable="true" ma:displayName="Status" ma:format="Dropdown" ma:internalName="Status">
      <xsd:simpleType>
        <xsd:restriction base="dms:Choice">
          <xsd:enumeration value="Needs approval"/>
          <xsd:enumeration value="Final"/>
          <xsd:enumeration value="Needs to be updated"/>
          <xsd:enumeration value="Awaiting external approval"/>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AssetType" ma:index="25" nillable="true" ma:displayName="Asset Type " ma:format="Dropdown" ma:internalName="AssetType">
      <xsd:simpleType>
        <xsd:union memberTypes="dms:Text">
          <xsd:simpleType>
            <xsd:restriction base="dms:Choice">
              <xsd:enumeration value="Poster"/>
              <xsd:enumeration value="Loop Graphic"/>
            </xsd:restriction>
          </xsd:simpleType>
        </xsd:unio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60c15-db1f-4663-b40e-1a224ca7e52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2498a8b-5f94-4cfd-b3d2-84f185b70582}" ma:internalName="TaxCatchAll" ma:showField="CatchAllData" ma:web="9d260c15-db1f-4663-b40e-1a224ca7e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2B9AE-6C39-457D-A7E8-652A8DCF9406}">
  <ds:schemaRefs>
    <ds:schemaRef ds:uri="http://schemas.microsoft.com/office/2006/metadata/properties"/>
    <ds:schemaRef ds:uri="cfd57826-521b-404d-ba74-f9647d88030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e726688-58f8-4f14-873d-a8c847db77f2"/>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AA018353-F4F6-4878-99BB-9869DA5232ED}"/>
</file>

<file path=customXml/itemProps3.xml><?xml version="1.0" encoding="utf-8"?>
<ds:datastoreItem xmlns:ds="http://schemas.openxmlformats.org/officeDocument/2006/customXml" ds:itemID="{22EE0D15-0C5A-4704-AFC6-EED1C09DB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6722</TotalTime>
  <Words>1459</Words>
  <Application>Microsoft Office PowerPoint</Application>
  <PresentationFormat>Widescreen</PresentationFormat>
  <Paragraphs>284</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Franklin Gothic Book</vt:lpstr>
      <vt:lpstr>Arial</vt:lpstr>
      <vt:lpstr>Franklin Gothic Demi</vt:lpstr>
      <vt:lpstr>Montserrat</vt:lpstr>
      <vt:lpstr>Montserrat SemiBold</vt:lpstr>
      <vt:lpstr>.HelveticaNeueDeskInterface-Regular</vt:lpstr>
      <vt:lpstr>Thème Office</vt:lpstr>
      <vt:lpstr>PowerPoint Presentation</vt:lpstr>
      <vt:lpstr>PowerPoint Presentation</vt:lpstr>
      <vt:lpstr>PowerPoint Presentation</vt:lpstr>
      <vt:lpstr>PowerPoint Presentation</vt:lpstr>
      <vt:lpstr>PowerPoint Presentation</vt:lpstr>
      <vt:lpstr>Status of Official Plan Review Program</vt:lpstr>
      <vt:lpstr>PowerPoint Presentation</vt:lpstr>
      <vt:lpstr>  Policy Directions Report and Key Policy Areas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Questions &amp; Answers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Furtado, Christine</dc:creator>
  <cp:lastModifiedBy>Trajkovski, Nick</cp:lastModifiedBy>
  <cp:revision>241</cp:revision>
  <dcterms:created xsi:type="dcterms:W3CDTF">2021-03-08T20:04:50Z</dcterms:created>
  <dcterms:modified xsi:type="dcterms:W3CDTF">2021-10-07T20:03:00Z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ub Type">
    <vt:lpwstr>7;#Deliverable Working Files|d76d9105-59c2-438b-95af-d387469c0410</vt:lpwstr>
  </property>
  <property fmtid="{D5CDD505-2E9C-101B-9397-08002B2CF9AE}" pid="3" name="Business Unit">
    <vt:lpwstr>1;#Infrastructure|99ba27ae-002d-47ab-aa90-899ac195e6e7</vt:lpwstr>
  </property>
  <property fmtid="{D5CDD505-2E9C-101B-9397-08002B2CF9AE}" pid="4" name="Document Type">
    <vt:lpwstr>8;#Planning|244401bf-7f4f-4c9b-b8e6-8b739c7e8683</vt:lpwstr>
  </property>
  <property fmtid="{D5CDD505-2E9C-101B-9397-08002B2CF9AE}" pid="5" name="ContentTypeId">
    <vt:lpwstr>0x010100381C84377A0E6B4C9525B616DD410136</vt:lpwstr>
  </property>
</Properties>
</file>